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58" r:id="rId3"/>
    <p:sldId id="687" r:id="rId4"/>
    <p:sldId id="265" r:id="rId5"/>
    <p:sldId id="671" r:id="rId6"/>
    <p:sldId id="268" r:id="rId7"/>
    <p:sldId id="683" r:id="rId8"/>
    <p:sldId id="689" r:id="rId9"/>
    <p:sldId id="270" r:id="rId10"/>
    <p:sldId id="685" r:id="rId11"/>
    <p:sldId id="666" r:id="rId12"/>
    <p:sldId id="682" r:id="rId13"/>
    <p:sldId id="691" r:id="rId14"/>
    <p:sldId id="272" r:id="rId15"/>
    <p:sldId id="686" r:id="rId16"/>
    <p:sldId id="692" r:id="rId17"/>
    <p:sldId id="684" r:id="rId18"/>
    <p:sldId id="274" r:id="rId19"/>
  </p:sldIdLst>
  <p:sldSz cx="18288000" cy="10287000"/>
  <p:notesSz cx="6858000" cy="9144000"/>
  <p:embeddedFontLst>
    <p:embeddedFont>
      <p:font typeface="Montserrat" panose="000005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ssler, Thomas" initials="TK" lastIdx="3" clrIdx="0">
    <p:extLst>
      <p:ext uri="{19B8F6BF-5375-455C-9EA6-DF929625EA0E}">
        <p15:presenceInfo xmlns:p15="http://schemas.microsoft.com/office/powerpoint/2012/main" userId="S::tkessler@cgsh.com::54611d4a-5fb7-441d-8b40-727f4e20c5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0" autoAdjust="0"/>
  </p:normalViewPr>
  <p:slideViewPr>
    <p:cSldViewPr>
      <p:cViewPr varScale="1">
        <p:scale>
          <a:sx n="70" d="100"/>
          <a:sy n="70" d="100"/>
        </p:scale>
        <p:origin x="69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viewProps" Target="viewProps.xml" Id="rId26" /><Relationship Type="http://schemas.openxmlformats.org/officeDocument/2006/relationships/slide" Target="slides/slide2.xml" Id="rId3" /><Relationship Type="http://schemas.openxmlformats.org/officeDocument/2006/relationships/font" Target="fonts/font2.fntdata"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presProps" Target="presProps.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font" Target="fonts/font1.fntdata"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commentAuthors" Target="commentAuthors.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font" Target="fonts/font4.fntdata" Id="rId23" /><Relationship Type="http://schemas.openxmlformats.org/officeDocument/2006/relationships/tableStyles" Target="tableStyle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font" Target="fonts/font3.fntdata" Id="rId22" /><Relationship Type="http://schemas.openxmlformats.org/officeDocument/2006/relationships/theme" Target="theme/theme1.xml" Id="rId27" /><Relationship Type="http://schemas.openxmlformats.org/officeDocument/2006/relationships/customXml" Target="/customXML/item.xml" Id="imanage.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Content Slide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FC74-94C5-0547-9FC7-E2F1598EBD77}"/>
              </a:ext>
            </a:extLst>
          </p:cNvPr>
          <p:cNvSpPr>
            <a:spLocks noGrp="1"/>
          </p:cNvSpPr>
          <p:nvPr>
            <p:ph type="title"/>
          </p:nvPr>
        </p:nvSpPr>
        <p:spPr>
          <a:xfrm>
            <a:off x="1257300" y="547688"/>
            <a:ext cx="11818620" cy="1988345"/>
          </a:xfrm>
        </p:spPr>
        <p:txBody>
          <a:bodyPr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2368E540-A714-A042-9818-F45D0D34C378}"/>
              </a:ext>
            </a:extLst>
          </p:cNvPr>
          <p:cNvSpPr>
            <a:spLocks noGrp="1"/>
          </p:cNvSpPr>
          <p:nvPr>
            <p:ph idx="1"/>
          </p:nvPr>
        </p:nvSpPr>
        <p:spPr>
          <a:xfrm>
            <a:off x="1257300" y="3020616"/>
            <a:ext cx="12946380" cy="6527007"/>
          </a:xfrm>
        </p:spPr>
        <p:txBody>
          <a:bodyPr anchor="t" anchorCtr="0">
            <a:noAutofit/>
          </a:bodyPr>
          <a:lstStyle>
            <a:lvl1pPr>
              <a:lnSpc>
                <a:spcPct val="100000"/>
              </a:lnSpc>
              <a:spcBef>
                <a:spcPts val="0"/>
              </a:spcBef>
              <a:spcAft>
                <a:spcPts val="900"/>
              </a:spcAft>
              <a:defRPr>
                <a:solidFill>
                  <a:srgbClr val="53565A"/>
                </a:solidFill>
              </a:defRPr>
            </a:lvl1pPr>
            <a:lvl2pPr>
              <a:lnSpc>
                <a:spcPct val="100000"/>
              </a:lnSpc>
              <a:spcBef>
                <a:spcPts val="0"/>
              </a:spcBef>
              <a:spcAft>
                <a:spcPts val="900"/>
              </a:spcAft>
              <a:defRPr>
                <a:solidFill>
                  <a:srgbClr val="53565A"/>
                </a:solidFill>
              </a:defRPr>
            </a:lvl2pPr>
            <a:lvl3pPr>
              <a:lnSpc>
                <a:spcPct val="100000"/>
              </a:lnSpc>
              <a:spcBef>
                <a:spcPts val="0"/>
              </a:spcBef>
              <a:spcAft>
                <a:spcPts val="900"/>
              </a:spcAft>
              <a:defRPr>
                <a:solidFill>
                  <a:srgbClr val="53565A"/>
                </a:solidFill>
              </a:defRPr>
            </a:lvl3pPr>
            <a:lvl4pPr>
              <a:lnSpc>
                <a:spcPct val="100000"/>
              </a:lnSpc>
              <a:spcBef>
                <a:spcPts val="0"/>
              </a:spcBef>
              <a:spcAft>
                <a:spcPts val="900"/>
              </a:spcAft>
              <a:defRPr>
                <a:solidFill>
                  <a:srgbClr val="53565A"/>
                </a:solidFill>
              </a:defRPr>
            </a:lvl4pPr>
            <a:lvl5pPr>
              <a:lnSpc>
                <a:spcPct val="100000"/>
              </a:lnSpc>
              <a:spcBef>
                <a:spcPts val="0"/>
              </a:spcBef>
              <a:spcAft>
                <a:spcPts val="900"/>
              </a:spcAft>
              <a:defRPr>
                <a:solidFill>
                  <a:srgbClr val="5356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73218B-397A-2649-98AF-75F9D03F75E0}"/>
              </a:ext>
            </a:extLst>
          </p:cNvPr>
          <p:cNvSpPr>
            <a:spLocks noGrp="1"/>
          </p:cNvSpPr>
          <p:nvPr>
            <p:ph type="body" sz="quarter" idx="10" hasCustomPrompt="1"/>
          </p:nvPr>
        </p:nvSpPr>
        <p:spPr>
          <a:xfrm>
            <a:off x="1257301" y="1566863"/>
            <a:ext cx="3974306" cy="969170"/>
          </a:xfrm>
        </p:spPr>
        <p:txBody>
          <a:bodyPr anchor="t" anchorCtr="0">
            <a:noAutofit/>
          </a:bodyPr>
          <a:lstStyle>
            <a:lvl1pPr marL="0" indent="0">
              <a:buNone/>
              <a:defRPr sz="3000" b="0">
                <a:solidFill>
                  <a:srgbClr val="E4002B"/>
                </a:solidFill>
              </a:defRPr>
            </a:lvl1pPr>
            <a:lvl2pPr marL="685800" indent="0">
              <a:buNone/>
              <a:defRPr/>
            </a:lvl2pPr>
            <a:lvl3pPr marL="1371600" indent="0">
              <a:buNone/>
              <a:defRPr/>
            </a:lvl3pPr>
            <a:lvl4pPr marL="2057400" indent="0">
              <a:buNone/>
              <a:defRPr/>
            </a:lvl4pPr>
            <a:lvl5pPr marL="2743200" indent="0">
              <a:buNone/>
              <a:defRPr/>
            </a:lvl5pPr>
          </a:lstStyle>
          <a:p>
            <a:pPr lvl="0"/>
            <a:r>
              <a:rPr lang="en-US" dirty="0"/>
              <a:t>Subtitle</a:t>
            </a:r>
          </a:p>
        </p:txBody>
      </p:sp>
    </p:spTree>
    <p:extLst>
      <p:ext uri="{BB962C8B-B14F-4D97-AF65-F5344CB8AC3E}">
        <p14:creationId xmlns:p14="http://schemas.microsoft.com/office/powerpoint/2010/main" val="1394612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FC74-94C5-0547-9FC7-E2F1598EBD77}"/>
              </a:ext>
            </a:extLst>
          </p:cNvPr>
          <p:cNvSpPr>
            <a:spLocks noGrp="1"/>
          </p:cNvSpPr>
          <p:nvPr>
            <p:ph type="title"/>
          </p:nvPr>
        </p:nvSpPr>
        <p:spPr>
          <a:xfrm>
            <a:off x="1257300" y="547688"/>
            <a:ext cx="11818620" cy="1988345"/>
          </a:xfrm>
        </p:spPr>
        <p:txBody>
          <a:bodyPr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2368E540-A714-A042-9818-F45D0D34C378}"/>
              </a:ext>
            </a:extLst>
          </p:cNvPr>
          <p:cNvSpPr>
            <a:spLocks noGrp="1"/>
          </p:cNvSpPr>
          <p:nvPr>
            <p:ph idx="1"/>
          </p:nvPr>
        </p:nvSpPr>
        <p:spPr>
          <a:xfrm>
            <a:off x="1257300" y="2738438"/>
            <a:ext cx="12946380" cy="6527007"/>
          </a:xfrm>
        </p:spPr>
        <p:txBody>
          <a:bodyPr anchor="t" anchorCtr="0">
            <a:noAutofit/>
          </a:bodyPr>
          <a:lstStyle>
            <a:lvl1pPr>
              <a:lnSpc>
                <a:spcPct val="100000"/>
              </a:lnSpc>
              <a:spcBef>
                <a:spcPts val="0"/>
              </a:spcBef>
              <a:spcAft>
                <a:spcPts val="900"/>
              </a:spcAft>
              <a:defRPr>
                <a:solidFill>
                  <a:srgbClr val="53565A"/>
                </a:solidFill>
              </a:defRPr>
            </a:lvl1pPr>
            <a:lvl2pPr>
              <a:lnSpc>
                <a:spcPct val="100000"/>
              </a:lnSpc>
              <a:spcBef>
                <a:spcPts val="0"/>
              </a:spcBef>
              <a:spcAft>
                <a:spcPts val="900"/>
              </a:spcAft>
              <a:defRPr>
                <a:solidFill>
                  <a:srgbClr val="53565A"/>
                </a:solidFill>
              </a:defRPr>
            </a:lvl2pPr>
            <a:lvl3pPr>
              <a:lnSpc>
                <a:spcPct val="100000"/>
              </a:lnSpc>
              <a:spcBef>
                <a:spcPts val="0"/>
              </a:spcBef>
              <a:spcAft>
                <a:spcPts val="900"/>
              </a:spcAft>
              <a:defRPr>
                <a:solidFill>
                  <a:srgbClr val="53565A"/>
                </a:solidFill>
              </a:defRPr>
            </a:lvl3pPr>
            <a:lvl4pPr>
              <a:lnSpc>
                <a:spcPct val="100000"/>
              </a:lnSpc>
              <a:spcBef>
                <a:spcPts val="0"/>
              </a:spcBef>
              <a:spcAft>
                <a:spcPts val="900"/>
              </a:spcAft>
              <a:defRPr>
                <a:solidFill>
                  <a:srgbClr val="53565A"/>
                </a:solidFill>
              </a:defRPr>
            </a:lvl4pPr>
            <a:lvl5pPr>
              <a:lnSpc>
                <a:spcPct val="100000"/>
              </a:lnSpc>
              <a:spcBef>
                <a:spcPts val="0"/>
              </a:spcBef>
              <a:spcAft>
                <a:spcPts val="900"/>
              </a:spcAft>
              <a:defRPr>
                <a:solidFill>
                  <a:srgbClr val="5356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905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3.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844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227B38-D4EC-18D1-9C88-CCFBF7858E33}"/>
              </a:ext>
            </a:extLst>
          </p:cNvPr>
          <p:cNvPicPr>
            <a:picLocks noChangeAspect="1"/>
          </p:cNvPicPr>
          <p:nvPr/>
        </p:nvPicPr>
        <p:blipFill>
          <a:blip r:embed="rId2"/>
          <a:srcRect/>
          <a:stretch/>
        </p:blipFill>
        <p:spPr>
          <a:xfrm>
            <a:off x="1298981" y="2075220"/>
            <a:ext cx="15731721" cy="8000769"/>
          </a:xfrm>
          <a:prstGeom prst="rect">
            <a:avLst/>
          </a:prstGeom>
        </p:spPr>
      </p:pic>
      <p:sp>
        <p:nvSpPr>
          <p:cNvPr id="2" name="Title 1">
            <a:extLst>
              <a:ext uri="{FF2B5EF4-FFF2-40B4-BE49-F238E27FC236}">
                <a16:creationId xmlns:a16="http://schemas.microsoft.com/office/drawing/2014/main" id="{F94C5B6B-9A9C-82D7-FCD9-E7E741AD9BBE}"/>
              </a:ext>
            </a:extLst>
          </p:cNvPr>
          <p:cNvSpPr>
            <a:spLocks noGrp="1"/>
          </p:cNvSpPr>
          <p:nvPr>
            <p:ph type="title"/>
          </p:nvPr>
        </p:nvSpPr>
        <p:spPr>
          <a:xfrm>
            <a:off x="1257300" y="547688"/>
            <a:ext cx="14676120" cy="1988345"/>
          </a:xfrm>
        </p:spPr>
        <p:txBody>
          <a:bodyPr/>
          <a:lstStyle/>
          <a:p>
            <a:pPr algn="l"/>
            <a:r>
              <a:rPr lang="en-GB" sz="4800" dirty="0"/>
              <a:t>Advantages to Restructuring in Ireland</a:t>
            </a:r>
          </a:p>
        </p:txBody>
      </p:sp>
      <p:sp>
        <p:nvSpPr>
          <p:cNvPr id="4" name="Text Placeholder 3">
            <a:extLst>
              <a:ext uri="{FF2B5EF4-FFF2-40B4-BE49-F238E27FC236}">
                <a16:creationId xmlns:a16="http://schemas.microsoft.com/office/drawing/2014/main" id="{49AABEEE-A654-86D1-3582-EABD30AA0EE4}"/>
              </a:ext>
            </a:extLst>
          </p:cNvPr>
          <p:cNvSpPr>
            <a:spLocks noGrp="1"/>
          </p:cNvSpPr>
          <p:nvPr>
            <p:ph type="body" sz="quarter" idx="10"/>
          </p:nvPr>
        </p:nvSpPr>
        <p:spPr>
          <a:xfrm>
            <a:off x="1257300" y="1365647"/>
            <a:ext cx="13944600" cy="969170"/>
          </a:xfrm>
        </p:spPr>
        <p:txBody>
          <a:bodyPr/>
          <a:lstStyle/>
          <a:p>
            <a:r>
              <a:rPr lang="en-GB" sz="3600" dirty="0">
                <a:solidFill>
                  <a:srgbClr val="C00000"/>
                </a:solidFill>
              </a:rPr>
              <a:t>Irish Examinership / Part 9 Scheme </a:t>
            </a:r>
          </a:p>
        </p:txBody>
      </p:sp>
      <p:sp>
        <p:nvSpPr>
          <p:cNvPr id="9" name="TextBox 8">
            <a:extLst>
              <a:ext uri="{FF2B5EF4-FFF2-40B4-BE49-F238E27FC236}">
                <a16:creationId xmlns:a16="http://schemas.microsoft.com/office/drawing/2014/main" id="{7CA9FF5C-0EA1-3C0B-48DB-9E11834DEEA8}"/>
              </a:ext>
            </a:extLst>
          </p:cNvPr>
          <p:cNvSpPr txBox="1"/>
          <p:nvPr/>
        </p:nvSpPr>
        <p:spPr>
          <a:xfrm>
            <a:off x="1861317" y="4114688"/>
            <a:ext cx="4319714" cy="1269578"/>
          </a:xfrm>
          <a:prstGeom prst="rect">
            <a:avLst/>
          </a:prstGeom>
          <a:noFill/>
        </p:spPr>
        <p:txBody>
          <a:bodyPr wrap="square" rtlCol="0">
            <a:spAutoFit/>
          </a:bodyPr>
          <a:lstStyle/>
          <a:p>
            <a:r>
              <a:rPr lang="en-GB" sz="1650" b="1" dirty="0">
                <a:solidFill>
                  <a:srgbClr val="0033A0"/>
                </a:solidFill>
              </a:rPr>
              <a:t>Recognition – </a:t>
            </a:r>
            <a:r>
              <a:rPr lang="en-GB" sz="1500" dirty="0">
                <a:solidFill>
                  <a:schemeClr val="tx1">
                    <a:lumMod val="65000"/>
                    <a:lumOff val="35000"/>
                  </a:schemeClr>
                </a:solidFill>
              </a:rPr>
              <a:t>Irish procedures are automatically recognised in the EU and can be recognised in the US through a Chapter 15 proceeding and in the UK under 426 of the UK Insolvency Act, the CBIR or a parallel scheme of arrangement</a:t>
            </a:r>
          </a:p>
        </p:txBody>
      </p:sp>
      <p:sp>
        <p:nvSpPr>
          <p:cNvPr id="10" name="TextBox 9">
            <a:extLst>
              <a:ext uri="{FF2B5EF4-FFF2-40B4-BE49-F238E27FC236}">
                <a16:creationId xmlns:a16="http://schemas.microsoft.com/office/drawing/2014/main" id="{20FF9F0F-11BF-6F2E-9D21-D7BBB962B1EB}"/>
              </a:ext>
            </a:extLst>
          </p:cNvPr>
          <p:cNvSpPr txBox="1"/>
          <p:nvPr/>
        </p:nvSpPr>
        <p:spPr>
          <a:xfrm>
            <a:off x="3657600" y="9265399"/>
            <a:ext cx="3733800" cy="807913"/>
          </a:xfrm>
          <a:prstGeom prst="rect">
            <a:avLst/>
          </a:prstGeom>
          <a:noFill/>
        </p:spPr>
        <p:txBody>
          <a:bodyPr wrap="square" rtlCol="0">
            <a:spAutoFit/>
          </a:bodyPr>
          <a:lstStyle/>
          <a:p>
            <a:r>
              <a:rPr lang="en-US" sz="1650" b="1" dirty="0">
                <a:solidFill>
                  <a:srgbClr val="0033A0"/>
                </a:solidFill>
              </a:rPr>
              <a:t>COMI –</a:t>
            </a:r>
            <a:r>
              <a:rPr lang="en-US" sz="1500" dirty="0"/>
              <a:t> </a:t>
            </a:r>
            <a:r>
              <a:rPr lang="en-US" sz="1500" dirty="0">
                <a:solidFill>
                  <a:schemeClr val="tx1">
                    <a:lumMod val="65000"/>
                    <a:lumOff val="35000"/>
                  </a:schemeClr>
                </a:solidFill>
              </a:rPr>
              <a:t>Ireland permits COMI shifting allowing a foreign company to establish COMI in Ireland to access its restructuring regime </a:t>
            </a:r>
          </a:p>
        </p:txBody>
      </p:sp>
      <p:sp>
        <p:nvSpPr>
          <p:cNvPr id="11" name="TextBox 10">
            <a:extLst>
              <a:ext uri="{FF2B5EF4-FFF2-40B4-BE49-F238E27FC236}">
                <a16:creationId xmlns:a16="http://schemas.microsoft.com/office/drawing/2014/main" id="{317FD8CC-7229-5027-4EA9-B8263340468B}"/>
              </a:ext>
            </a:extLst>
          </p:cNvPr>
          <p:cNvSpPr txBox="1"/>
          <p:nvPr/>
        </p:nvSpPr>
        <p:spPr>
          <a:xfrm>
            <a:off x="1294829" y="7297377"/>
            <a:ext cx="4039716" cy="1038746"/>
          </a:xfrm>
          <a:prstGeom prst="rect">
            <a:avLst/>
          </a:prstGeom>
          <a:noFill/>
        </p:spPr>
        <p:txBody>
          <a:bodyPr wrap="square" rtlCol="0">
            <a:spAutoFit/>
          </a:bodyPr>
          <a:lstStyle/>
          <a:p>
            <a:r>
              <a:rPr lang="en-US" sz="1650" b="1" dirty="0">
                <a:solidFill>
                  <a:srgbClr val="0033A0"/>
                </a:solidFill>
              </a:rPr>
              <a:t>Cost – </a:t>
            </a:r>
            <a:r>
              <a:rPr lang="en-US" sz="1500" dirty="0">
                <a:solidFill>
                  <a:schemeClr val="tx1">
                    <a:lumMod val="65000"/>
                    <a:lumOff val="35000"/>
                  </a:schemeClr>
                </a:solidFill>
              </a:rPr>
              <a:t>Irish proceedings have fewer costs associated with them as there is no automatic statutory unsecured creditors committee and they tend to be less contentious</a:t>
            </a:r>
          </a:p>
        </p:txBody>
      </p:sp>
      <p:sp>
        <p:nvSpPr>
          <p:cNvPr id="12" name="TextBox 11">
            <a:extLst>
              <a:ext uri="{FF2B5EF4-FFF2-40B4-BE49-F238E27FC236}">
                <a16:creationId xmlns:a16="http://schemas.microsoft.com/office/drawing/2014/main" id="{EEDB953D-89DB-F419-FA0F-BC79E2DB02F1}"/>
              </a:ext>
            </a:extLst>
          </p:cNvPr>
          <p:cNvSpPr txBox="1"/>
          <p:nvPr/>
        </p:nvSpPr>
        <p:spPr>
          <a:xfrm>
            <a:off x="12717388" y="4150099"/>
            <a:ext cx="3478859" cy="1269578"/>
          </a:xfrm>
          <a:prstGeom prst="rect">
            <a:avLst/>
          </a:prstGeom>
          <a:noFill/>
        </p:spPr>
        <p:txBody>
          <a:bodyPr wrap="square" rtlCol="0">
            <a:spAutoFit/>
          </a:bodyPr>
          <a:lstStyle/>
          <a:p>
            <a:r>
              <a:rPr lang="en-US" sz="1650" b="1" dirty="0">
                <a:solidFill>
                  <a:srgbClr val="0033A0"/>
                </a:solidFill>
              </a:rPr>
              <a:t>Timing – </a:t>
            </a:r>
            <a:r>
              <a:rPr lang="en-US" sz="1500" dirty="0">
                <a:solidFill>
                  <a:schemeClr val="tx1">
                    <a:lumMod val="65000"/>
                    <a:lumOff val="35000"/>
                  </a:schemeClr>
                </a:solidFill>
              </a:rPr>
              <a:t>Irish Examinership schemes must be submitted for confirmation within 100 days and Part 9 Schemes have the option to dispense with the convening hearing if desired</a:t>
            </a:r>
          </a:p>
        </p:txBody>
      </p:sp>
      <p:sp>
        <p:nvSpPr>
          <p:cNvPr id="13" name="TextBox 12">
            <a:extLst>
              <a:ext uri="{FF2B5EF4-FFF2-40B4-BE49-F238E27FC236}">
                <a16:creationId xmlns:a16="http://schemas.microsoft.com/office/drawing/2014/main" id="{BB049BF6-8054-32AC-97FA-30CC617D60B3}"/>
              </a:ext>
            </a:extLst>
          </p:cNvPr>
          <p:cNvSpPr txBox="1"/>
          <p:nvPr/>
        </p:nvSpPr>
        <p:spPr>
          <a:xfrm>
            <a:off x="1217918" y="2310408"/>
            <a:ext cx="5606513" cy="1200329"/>
          </a:xfrm>
          <a:prstGeom prst="rect">
            <a:avLst/>
          </a:prstGeom>
          <a:noFill/>
        </p:spPr>
        <p:txBody>
          <a:bodyPr wrap="square" rtlCol="0">
            <a:spAutoFit/>
          </a:bodyPr>
          <a:lstStyle/>
          <a:p>
            <a:r>
              <a:rPr lang="en-GB" b="1" dirty="0">
                <a:solidFill>
                  <a:srgbClr val="0033A0"/>
                </a:solidFill>
              </a:rPr>
              <a:t>There are several reasons why Ireland would be the preferred restructuring jurisdiction for a main proceeding or </a:t>
            </a:r>
            <a:r>
              <a:rPr lang="en-GB" b="1">
                <a:solidFill>
                  <a:srgbClr val="0033A0"/>
                </a:solidFill>
              </a:rPr>
              <a:t>for recognition </a:t>
            </a:r>
            <a:r>
              <a:rPr lang="en-GB" b="1" dirty="0">
                <a:solidFill>
                  <a:srgbClr val="0033A0"/>
                </a:solidFill>
              </a:rPr>
              <a:t>in the EU</a:t>
            </a:r>
          </a:p>
          <a:p>
            <a:endParaRPr lang="en-GB" b="1" dirty="0">
              <a:solidFill>
                <a:srgbClr val="0033A0"/>
              </a:solidFill>
            </a:endParaRPr>
          </a:p>
        </p:txBody>
      </p:sp>
      <p:sp>
        <p:nvSpPr>
          <p:cNvPr id="3" name="TextBox 2">
            <a:extLst>
              <a:ext uri="{FF2B5EF4-FFF2-40B4-BE49-F238E27FC236}">
                <a16:creationId xmlns:a16="http://schemas.microsoft.com/office/drawing/2014/main" id="{4183A76D-26D2-813A-C5B8-C14ACE735BA7}"/>
              </a:ext>
            </a:extLst>
          </p:cNvPr>
          <p:cNvSpPr txBox="1"/>
          <p:nvPr/>
        </p:nvSpPr>
        <p:spPr>
          <a:xfrm>
            <a:off x="12771337" y="6381021"/>
            <a:ext cx="4217279" cy="1258037"/>
          </a:xfrm>
          <a:prstGeom prst="rect">
            <a:avLst/>
          </a:prstGeom>
          <a:noFill/>
        </p:spPr>
        <p:txBody>
          <a:bodyPr wrap="square" rtlCol="0">
            <a:spAutoFit/>
          </a:bodyPr>
          <a:lstStyle/>
          <a:p>
            <a:pPr>
              <a:tabLst>
                <a:tab pos="685800" algn="l"/>
              </a:tabLst>
            </a:pPr>
            <a:r>
              <a:rPr lang="en-GB" sz="1575" b="1" dirty="0">
                <a:solidFill>
                  <a:srgbClr val="1D4AAB"/>
                </a:solidFill>
                <a:latin typeface="Arial" panose="020B0604020202020204" pitchFamily="34" charset="0"/>
                <a:ea typeface="Times New Roman" panose="02020603050405020304" pitchFamily="18" charset="0"/>
                <a:cs typeface="Times New Roman" panose="02020603050405020304" pitchFamily="18" charset="0"/>
              </a:rPr>
              <a:t>Cross-class cram down </a:t>
            </a:r>
            <a:r>
              <a:rPr lang="en-GB" sz="1500" b="1" dirty="0">
                <a:solidFill>
                  <a:srgbClr val="1D4AAB"/>
                </a:solidFill>
                <a:latin typeface="Arial" panose="020B0604020202020204" pitchFamily="34" charset="0"/>
                <a:ea typeface="Times New Roman" panose="02020603050405020304" pitchFamily="18" charset="0"/>
                <a:cs typeface="Times New Roman" panose="02020603050405020304" pitchFamily="18" charset="0"/>
              </a:rPr>
              <a:t>– </a:t>
            </a:r>
            <a:r>
              <a:rPr lang="en-GB" sz="1500" dirty="0">
                <a:solidFill>
                  <a:schemeClr val="tx1">
                    <a:lumMod val="65000"/>
                    <a:lumOff val="35000"/>
                  </a:schemeClr>
                </a:solidFill>
                <a:latin typeface="Arial" panose="020B0604020202020204" pitchFamily="34" charset="0"/>
                <a:ea typeface="Times New Roman" panose="02020603050405020304" pitchFamily="18" charset="0"/>
                <a:cs typeface="Times New Roman" panose="02020603050405020304" pitchFamily="18" charset="0"/>
              </a:rPr>
              <a:t>Available through Examinership with the lowest consent threshold in Europe - a bare majority of votes in value and number - along with an automatic stay and other chapter 11-like powers</a:t>
            </a:r>
            <a:endParaRPr lang="en-GB" sz="15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23D9E19-559F-E755-919B-8E5FC2AE39EB}"/>
              </a:ext>
            </a:extLst>
          </p:cNvPr>
          <p:cNvSpPr txBox="1"/>
          <p:nvPr/>
        </p:nvSpPr>
        <p:spPr>
          <a:xfrm>
            <a:off x="11887200" y="8636381"/>
            <a:ext cx="4467765" cy="1258037"/>
          </a:xfrm>
          <a:prstGeom prst="rect">
            <a:avLst/>
          </a:prstGeom>
          <a:noFill/>
        </p:spPr>
        <p:txBody>
          <a:bodyPr wrap="square" rtlCol="0">
            <a:spAutoFit/>
          </a:bodyPr>
          <a:lstStyle/>
          <a:p>
            <a:r>
              <a:rPr lang="en-US" sz="1575" b="1" dirty="0">
                <a:solidFill>
                  <a:srgbClr val="0033A0"/>
                </a:solidFill>
              </a:rPr>
              <a:t>Less execution risk </a:t>
            </a:r>
            <a:r>
              <a:rPr lang="en-US" sz="1500" b="1" dirty="0">
                <a:solidFill>
                  <a:srgbClr val="0033A0"/>
                </a:solidFill>
              </a:rPr>
              <a:t>– </a:t>
            </a:r>
            <a:r>
              <a:rPr lang="en-US" sz="1500" dirty="0">
                <a:solidFill>
                  <a:schemeClr val="tx1">
                    <a:lumMod val="65000"/>
                    <a:lumOff val="35000"/>
                  </a:schemeClr>
                </a:solidFill>
              </a:rPr>
              <a:t>Examinerships and Schemes benefit from decades of well-developed common law unlike new European Preventative Restructuring regimes that have only recently been put in place</a:t>
            </a:r>
          </a:p>
          <a:p>
            <a:endParaRPr lang="en-GB" sz="1500" dirty="0"/>
          </a:p>
        </p:txBody>
      </p:sp>
      <p:sp>
        <p:nvSpPr>
          <p:cNvPr id="6" name="TextBox 5">
            <a:extLst>
              <a:ext uri="{FF2B5EF4-FFF2-40B4-BE49-F238E27FC236}">
                <a16:creationId xmlns:a16="http://schemas.microsoft.com/office/drawing/2014/main" id="{64F55BC5-4361-6AF8-D114-3C91526660C1}"/>
              </a:ext>
            </a:extLst>
          </p:cNvPr>
          <p:cNvSpPr txBox="1"/>
          <p:nvPr/>
        </p:nvSpPr>
        <p:spPr>
          <a:xfrm>
            <a:off x="11156894" y="2356404"/>
            <a:ext cx="3228885" cy="1258037"/>
          </a:xfrm>
          <a:prstGeom prst="rect">
            <a:avLst/>
          </a:prstGeom>
          <a:noFill/>
        </p:spPr>
        <p:txBody>
          <a:bodyPr wrap="square" rtlCol="0">
            <a:spAutoFit/>
          </a:bodyPr>
          <a:lstStyle/>
          <a:p>
            <a:r>
              <a:rPr lang="en-US" sz="1575" b="1" dirty="0">
                <a:solidFill>
                  <a:srgbClr val="0033A0"/>
                </a:solidFill>
              </a:rPr>
              <a:t>Third Party Releases </a:t>
            </a:r>
            <a:r>
              <a:rPr lang="en-US" sz="1500" b="1" dirty="0">
                <a:solidFill>
                  <a:srgbClr val="0033A0"/>
                </a:solidFill>
              </a:rPr>
              <a:t>– </a:t>
            </a:r>
            <a:r>
              <a:rPr lang="en-US" sz="1500" dirty="0">
                <a:solidFill>
                  <a:schemeClr val="tx1">
                    <a:lumMod val="65000"/>
                    <a:lumOff val="35000"/>
                  </a:schemeClr>
                </a:solidFill>
              </a:rPr>
              <a:t>Irish courts take a pro-release view with respect to third party releases in Part 9 Schemes and with third party releases potentially available in examinerships</a:t>
            </a:r>
          </a:p>
        </p:txBody>
      </p:sp>
      <p:sp>
        <p:nvSpPr>
          <p:cNvPr id="14" name="TextBox 13">
            <a:extLst>
              <a:ext uri="{FF2B5EF4-FFF2-40B4-BE49-F238E27FC236}">
                <a16:creationId xmlns:a16="http://schemas.microsoft.com/office/drawing/2014/main" id="{65A19749-2CA8-8829-46F0-FC1594FDEEE6}"/>
              </a:ext>
            </a:extLst>
          </p:cNvPr>
          <p:cNvSpPr txBox="1"/>
          <p:nvPr/>
        </p:nvSpPr>
        <p:spPr>
          <a:xfrm>
            <a:off x="1346045" y="5733312"/>
            <a:ext cx="4319714" cy="1269578"/>
          </a:xfrm>
          <a:prstGeom prst="rect">
            <a:avLst/>
          </a:prstGeom>
          <a:noFill/>
        </p:spPr>
        <p:txBody>
          <a:bodyPr wrap="square" rtlCol="0">
            <a:spAutoFit/>
          </a:bodyPr>
          <a:lstStyle/>
          <a:p>
            <a:r>
              <a:rPr lang="en-GB" sz="1650" b="1" dirty="0">
                <a:solidFill>
                  <a:srgbClr val="0033A0"/>
                </a:solidFill>
              </a:rPr>
              <a:t>Flexibility – </a:t>
            </a:r>
            <a:r>
              <a:rPr lang="en-GB" sz="1500" dirty="0">
                <a:solidFill>
                  <a:schemeClr val="tx1">
                    <a:lumMod val="65000"/>
                    <a:lumOff val="35000"/>
                  </a:schemeClr>
                </a:solidFill>
              </a:rPr>
              <a:t>Irish procedures allow significant flexibility in terms of creditor treatment and funding subject to the principal requirement  that the outcome for creditors is better than in the most likely alternative scenario </a:t>
            </a:r>
          </a:p>
        </p:txBody>
      </p:sp>
      <p:grpSp>
        <p:nvGrpSpPr>
          <p:cNvPr id="19" name="Group 18">
            <a:extLst>
              <a:ext uri="{FF2B5EF4-FFF2-40B4-BE49-F238E27FC236}">
                <a16:creationId xmlns:a16="http://schemas.microsoft.com/office/drawing/2014/main" id="{1670E773-BA8C-75DC-40C4-E22905376C2E}"/>
              </a:ext>
            </a:extLst>
          </p:cNvPr>
          <p:cNvGrpSpPr/>
          <p:nvPr/>
        </p:nvGrpSpPr>
        <p:grpSpPr>
          <a:xfrm>
            <a:off x="1447800" y="6955629"/>
            <a:ext cx="5108981" cy="94521"/>
            <a:chOff x="1447800" y="6955629"/>
            <a:chExt cx="5108981" cy="94521"/>
          </a:xfrm>
        </p:grpSpPr>
        <p:cxnSp>
          <p:nvCxnSpPr>
            <p:cNvPr id="15" name="Straight Connector 14">
              <a:extLst>
                <a:ext uri="{FF2B5EF4-FFF2-40B4-BE49-F238E27FC236}">
                  <a16:creationId xmlns:a16="http://schemas.microsoft.com/office/drawing/2014/main" id="{154B2818-0DD2-7350-CC87-14B1F6CC0A43}"/>
                </a:ext>
              </a:extLst>
            </p:cNvPr>
            <p:cNvCxnSpPr>
              <a:cxnSpLocks/>
            </p:cNvCxnSpPr>
            <p:nvPr/>
          </p:nvCxnSpPr>
          <p:spPr>
            <a:xfrm>
              <a:off x="1447800" y="7002890"/>
              <a:ext cx="5029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6ED7C6C-E4EE-594D-8494-FB5037749A14}"/>
                </a:ext>
              </a:extLst>
            </p:cNvPr>
            <p:cNvSpPr/>
            <p:nvPr/>
          </p:nvSpPr>
          <p:spPr>
            <a:xfrm flipH="1">
              <a:off x="6480581" y="6955629"/>
              <a:ext cx="76200" cy="94521"/>
            </a:xfrm>
            <a:prstGeom prst="ellips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00456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ridge over a river&#10;&#10;Description automatically generated">
            <a:extLst>
              <a:ext uri="{FF2B5EF4-FFF2-40B4-BE49-F238E27FC236}">
                <a16:creationId xmlns:a16="http://schemas.microsoft.com/office/drawing/2014/main" id="{395C584A-7BCC-2700-FBF1-F696043A9637}"/>
              </a:ext>
            </a:extLst>
          </p:cNvPr>
          <p:cNvPicPr>
            <a:picLocks noChangeAspect="1"/>
          </p:cNvPicPr>
          <p:nvPr/>
        </p:nvPicPr>
        <p:blipFill>
          <a:blip r:embed="rId2"/>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27308852-DCF7-58BB-42F9-E4EA72636330}"/>
              </a:ext>
            </a:extLst>
          </p:cNvPr>
          <p:cNvSpPr>
            <a:spLocks noGrp="1"/>
          </p:cNvSpPr>
          <p:nvPr>
            <p:ph type="title"/>
          </p:nvPr>
        </p:nvSpPr>
        <p:spPr>
          <a:xfrm>
            <a:off x="1257299" y="547688"/>
            <a:ext cx="14454989" cy="1988345"/>
          </a:xfrm>
        </p:spPr>
        <p:txBody>
          <a:bodyPr/>
          <a:lstStyle/>
          <a:p>
            <a:r>
              <a:rPr lang="en-GB" dirty="0">
                <a:solidFill>
                  <a:schemeClr val="bg1"/>
                </a:solidFill>
              </a:rPr>
              <a:t>Irish Examinership – Indicative Timeline</a:t>
            </a:r>
          </a:p>
        </p:txBody>
      </p:sp>
      <p:grpSp>
        <p:nvGrpSpPr>
          <p:cNvPr id="25" name="Group 24">
            <a:extLst>
              <a:ext uri="{FF2B5EF4-FFF2-40B4-BE49-F238E27FC236}">
                <a16:creationId xmlns:a16="http://schemas.microsoft.com/office/drawing/2014/main" id="{B592B190-4BEC-82DF-B774-9E59F603B5BF}"/>
              </a:ext>
            </a:extLst>
          </p:cNvPr>
          <p:cNvGrpSpPr/>
          <p:nvPr/>
        </p:nvGrpSpPr>
        <p:grpSpPr>
          <a:xfrm>
            <a:off x="138091" y="2380676"/>
            <a:ext cx="17946276" cy="7193653"/>
            <a:chOff x="189819" y="1182295"/>
            <a:chExt cx="11021607" cy="4795767"/>
          </a:xfrm>
        </p:grpSpPr>
        <p:pic>
          <p:nvPicPr>
            <p:cNvPr id="26" name="Picture 25">
              <a:extLst>
                <a:ext uri="{FF2B5EF4-FFF2-40B4-BE49-F238E27FC236}">
                  <a16:creationId xmlns:a16="http://schemas.microsoft.com/office/drawing/2014/main" id="{97D53920-7547-33AA-B074-C8886C21C0A1}"/>
                </a:ext>
              </a:extLst>
            </p:cNvPr>
            <p:cNvPicPr>
              <a:picLocks noChangeAspect="1"/>
            </p:cNvPicPr>
            <p:nvPr/>
          </p:nvPicPr>
          <p:blipFill>
            <a:blip r:embed="rId3"/>
            <a:srcRect/>
            <a:stretch/>
          </p:blipFill>
          <p:spPr>
            <a:xfrm>
              <a:off x="189819" y="1975797"/>
              <a:ext cx="10561412" cy="3086631"/>
            </a:xfrm>
            <a:prstGeom prst="rect">
              <a:avLst/>
            </a:prstGeom>
          </p:spPr>
        </p:pic>
        <p:sp>
          <p:nvSpPr>
            <p:cNvPr id="27" name="TextBox 26">
              <a:extLst>
                <a:ext uri="{FF2B5EF4-FFF2-40B4-BE49-F238E27FC236}">
                  <a16:creationId xmlns:a16="http://schemas.microsoft.com/office/drawing/2014/main" id="{28C54F12-2721-66DF-D46F-2D913407EFB5}"/>
                </a:ext>
              </a:extLst>
            </p:cNvPr>
            <p:cNvSpPr txBox="1"/>
            <p:nvPr/>
          </p:nvSpPr>
          <p:spPr>
            <a:xfrm>
              <a:off x="237392" y="4485347"/>
              <a:ext cx="2331171" cy="1492715"/>
            </a:xfrm>
            <a:prstGeom prst="rect">
              <a:avLst/>
            </a:prstGeom>
            <a:noFill/>
          </p:spPr>
          <p:txBody>
            <a:bodyPr wrap="square" rtlCol="0">
              <a:spAutoFit/>
            </a:bodyPr>
            <a:lstStyle/>
            <a:p>
              <a:pPr algn="ctr"/>
              <a:endParaRPr lang="en-GB" sz="1350" b="1" dirty="0">
                <a:solidFill>
                  <a:srgbClr val="53565A"/>
                </a:solidFill>
                <a:latin typeface="Arial" panose="020B0604020202020204" pitchFamily="34" charset="0"/>
              </a:endParaRPr>
            </a:p>
            <a:p>
              <a:pPr algn="ctr"/>
              <a:r>
                <a:rPr lang="en-US" sz="2100" b="1" dirty="0">
                  <a:solidFill>
                    <a:srgbClr val="FF671F"/>
                  </a:solidFill>
                  <a:latin typeface="Arial" panose="020B0604020202020204" pitchFamily="34" charset="0"/>
                </a:rPr>
                <a:t> </a:t>
              </a:r>
              <a:r>
                <a:rPr lang="en-US" sz="2100" b="1" dirty="0">
                  <a:solidFill>
                    <a:srgbClr val="FBE654"/>
                  </a:solidFill>
                  <a:latin typeface="Arial" panose="020B0604020202020204" pitchFamily="34" charset="0"/>
                </a:rPr>
                <a:t>Day 1</a:t>
              </a:r>
              <a:br>
                <a:rPr lang="en-US" sz="2100" b="1" dirty="0">
                  <a:solidFill>
                    <a:srgbClr val="FBE654"/>
                  </a:solidFill>
                  <a:latin typeface="Arial" panose="020B0604020202020204" pitchFamily="34" charset="0"/>
                </a:rPr>
              </a:br>
              <a:r>
                <a:rPr lang="en-US" sz="2100" b="1" dirty="0">
                  <a:solidFill>
                    <a:srgbClr val="FBE654"/>
                  </a:solidFill>
                  <a:latin typeface="Arial" panose="020B0604020202020204" pitchFamily="34" charset="0"/>
                </a:rPr>
                <a:t> Protection Starts </a:t>
              </a:r>
              <a:br>
                <a:rPr lang="en-US" sz="2100" b="1" dirty="0">
                  <a:solidFill>
                    <a:srgbClr val="FBE654"/>
                  </a:solidFill>
                  <a:latin typeface="Arial" panose="020B0604020202020204" pitchFamily="34" charset="0"/>
                </a:rPr>
              </a:br>
              <a:r>
                <a:rPr lang="en-US" sz="2100" b="1" dirty="0">
                  <a:solidFill>
                    <a:srgbClr val="FBE654"/>
                  </a:solidFill>
                  <a:latin typeface="Arial" panose="020B0604020202020204" pitchFamily="34" charset="0"/>
                </a:rPr>
                <a:t>for 70 days</a:t>
              </a:r>
            </a:p>
            <a:p>
              <a:pPr algn="ctr"/>
              <a:r>
                <a:rPr lang="en-US" sz="1575" dirty="0">
                  <a:solidFill>
                    <a:schemeClr val="bg1"/>
                  </a:solidFill>
                  <a:latin typeface="Arial" panose="020B0604020202020204" pitchFamily="34" charset="0"/>
                </a:rPr>
                <a:t>Independent Expert's Report and Petition. Application to High Court (</a:t>
              </a:r>
              <a:r>
                <a:rPr lang="en-US" sz="1575" i="1" dirty="0">
                  <a:solidFill>
                    <a:schemeClr val="bg1"/>
                  </a:solidFill>
                  <a:latin typeface="Arial" panose="020B0604020202020204" pitchFamily="34" charset="0"/>
                </a:rPr>
                <a:t>ex parte</a:t>
              </a:r>
              <a:r>
                <a:rPr lang="en-US" sz="1575" dirty="0">
                  <a:solidFill>
                    <a:schemeClr val="bg1"/>
                  </a:solidFill>
                  <a:latin typeface="Arial" panose="020B0604020202020204" pitchFamily="34" charset="0"/>
                </a:rPr>
                <a:t>) for directions – Interim Examiner may be appointed </a:t>
              </a:r>
              <a:endParaRPr lang="en-GB" sz="1575" dirty="0">
                <a:solidFill>
                  <a:schemeClr val="bg1"/>
                </a:solidFill>
              </a:endParaRPr>
            </a:p>
          </p:txBody>
        </p:sp>
        <p:sp>
          <p:nvSpPr>
            <p:cNvPr id="28" name="TextBox 27">
              <a:extLst>
                <a:ext uri="{FF2B5EF4-FFF2-40B4-BE49-F238E27FC236}">
                  <a16:creationId xmlns:a16="http://schemas.microsoft.com/office/drawing/2014/main" id="{25636ADF-E59C-6C09-5E7D-77F49C61C59F}"/>
                </a:ext>
              </a:extLst>
            </p:cNvPr>
            <p:cNvSpPr txBox="1"/>
            <p:nvPr/>
          </p:nvSpPr>
          <p:spPr>
            <a:xfrm>
              <a:off x="3028759" y="4753594"/>
              <a:ext cx="1805552" cy="923330"/>
            </a:xfrm>
            <a:prstGeom prst="rect">
              <a:avLst/>
            </a:prstGeom>
            <a:noFill/>
          </p:spPr>
          <p:txBody>
            <a:bodyPr wrap="square" rtlCol="0">
              <a:spAutoFit/>
            </a:bodyPr>
            <a:lstStyle/>
            <a:p>
              <a:pPr algn="ctr"/>
              <a:r>
                <a:rPr lang="en-GB" sz="2100" b="1" dirty="0">
                  <a:solidFill>
                    <a:srgbClr val="FBE654"/>
                  </a:solidFill>
                  <a:latin typeface="Arial" panose="020B0604020202020204" pitchFamily="34" charset="0"/>
                </a:rPr>
                <a:t>Day 30</a:t>
              </a:r>
            </a:p>
            <a:p>
              <a:pPr algn="ctr"/>
              <a:r>
                <a:rPr lang="en-US" sz="1575" dirty="0">
                  <a:solidFill>
                    <a:schemeClr val="bg1"/>
                  </a:solidFill>
                  <a:latin typeface="Arial" panose="020B0604020202020204" pitchFamily="34" charset="0"/>
                </a:rPr>
                <a:t>Examiner formulates proposals and convenes meetings of creditors and shareholders to approve proposals</a:t>
              </a:r>
              <a:endParaRPr lang="en-GB" sz="1575" dirty="0">
                <a:solidFill>
                  <a:schemeClr val="bg1"/>
                </a:solidFill>
              </a:endParaRPr>
            </a:p>
          </p:txBody>
        </p:sp>
        <p:sp>
          <p:nvSpPr>
            <p:cNvPr id="29" name="TextBox 28">
              <a:extLst>
                <a:ext uri="{FF2B5EF4-FFF2-40B4-BE49-F238E27FC236}">
                  <a16:creationId xmlns:a16="http://schemas.microsoft.com/office/drawing/2014/main" id="{A963828B-2B8E-7946-100E-DCA70C848627}"/>
                </a:ext>
              </a:extLst>
            </p:cNvPr>
            <p:cNvSpPr txBox="1"/>
            <p:nvPr/>
          </p:nvSpPr>
          <p:spPr>
            <a:xfrm>
              <a:off x="1676065" y="1384386"/>
              <a:ext cx="1978851" cy="815608"/>
            </a:xfrm>
            <a:prstGeom prst="rect">
              <a:avLst/>
            </a:prstGeom>
            <a:noFill/>
          </p:spPr>
          <p:txBody>
            <a:bodyPr wrap="square" rtlCol="0">
              <a:spAutoFit/>
            </a:bodyPr>
            <a:lstStyle/>
            <a:p>
              <a:pPr algn="ctr"/>
              <a:r>
                <a:rPr lang="en-GB" sz="2100" b="1" dirty="0">
                  <a:solidFill>
                    <a:srgbClr val="FBE654"/>
                  </a:solidFill>
                  <a:latin typeface="Arial" panose="020B0604020202020204" pitchFamily="34" charset="0"/>
                </a:rPr>
                <a:t>Day 10 </a:t>
              </a:r>
            </a:p>
            <a:p>
              <a:pPr algn="ctr"/>
              <a:r>
                <a:rPr lang="en-GB" sz="2100" b="1" dirty="0">
                  <a:solidFill>
                    <a:srgbClr val="FBE654"/>
                  </a:solidFill>
                  <a:latin typeface="Arial" panose="020B0604020202020204" pitchFamily="34" charset="0"/>
                </a:rPr>
                <a:t>Protection Continues</a:t>
              </a:r>
            </a:p>
            <a:p>
              <a:pPr algn="ctr"/>
              <a:r>
                <a:rPr lang="en-US" sz="1575" dirty="0">
                  <a:solidFill>
                    <a:schemeClr val="bg1"/>
                  </a:solidFill>
                  <a:latin typeface="Arial" panose="020B0604020202020204" pitchFamily="34" charset="0"/>
                </a:rPr>
                <a:t>Petition heard – Examiner appointed</a:t>
              </a:r>
              <a:endParaRPr lang="en-GB" sz="1575" dirty="0">
                <a:solidFill>
                  <a:schemeClr val="bg1"/>
                </a:solidFill>
              </a:endParaRPr>
            </a:p>
          </p:txBody>
        </p:sp>
        <p:sp>
          <p:nvSpPr>
            <p:cNvPr id="30" name="TextBox 29">
              <a:extLst>
                <a:ext uri="{FF2B5EF4-FFF2-40B4-BE49-F238E27FC236}">
                  <a16:creationId xmlns:a16="http://schemas.microsoft.com/office/drawing/2014/main" id="{A38EA903-0A94-C10D-21F7-C2278AAD2010}"/>
                </a:ext>
              </a:extLst>
            </p:cNvPr>
            <p:cNvSpPr txBox="1"/>
            <p:nvPr/>
          </p:nvSpPr>
          <p:spPr>
            <a:xfrm>
              <a:off x="4174081" y="1227268"/>
              <a:ext cx="1978851" cy="977191"/>
            </a:xfrm>
            <a:prstGeom prst="rect">
              <a:avLst/>
            </a:prstGeom>
            <a:noFill/>
          </p:spPr>
          <p:txBody>
            <a:bodyPr wrap="square" rtlCol="0">
              <a:spAutoFit/>
            </a:bodyPr>
            <a:lstStyle/>
            <a:p>
              <a:pPr algn="ctr"/>
              <a:r>
                <a:rPr lang="en-GB" sz="2100" b="1" dirty="0">
                  <a:solidFill>
                    <a:srgbClr val="FBE654"/>
                  </a:solidFill>
                  <a:latin typeface="Arial" panose="020B0604020202020204" pitchFamily="34" charset="0"/>
                </a:rPr>
                <a:t>Day 35 </a:t>
              </a:r>
            </a:p>
            <a:p>
              <a:pPr algn="ctr"/>
              <a:r>
                <a:rPr lang="en-GB" sz="2100" b="1" dirty="0">
                  <a:solidFill>
                    <a:srgbClr val="FBE654"/>
                  </a:solidFill>
                  <a:latin typeface="Arial" panose="020B0604020202020204" pitchFamily="34" charset="0"/>
                </a:rPr>
                <a:t>Protection Continues</a:t>
              </a:r>
            </a:p>
            <a:p>
              <a:pPr algn="ctr"/>
              <a:r>
                <a:rPr lang="en-US" sz="1575" dirty="0">
                  <a:solidFill>
                    <a:schemeClr val="bg1"/>
                  </a:solidFill>
                  <a:latin typeface="Arial" panose="020B0604020202020204" pitchFamily="34" charset="0"/>
                </a:rPr>
                <a:t>Examiner delivers report to court or applies for extension of reporting period</a:t>
              </a:r>
              <a:endParaRPr lang="en-GB" sz="1575" dirty="0">
                <a:solidFill>
                  <a:schemeClr val="bg1"/>
                </a:solidFill>
              </a:endParaRPr>
            </a:p>
          </p:txBody>
        </p:sp>
        <p:sp>
          <p:nvSpPr>
            <p:cNvPr id="31" name="TextBox 30">
              <a:extLst>
                <a:ext uri="{FF2B5EF4-FFF2-40B4-BE49-F238E27FC236}">
                  <a16:creationId xmlns:a16="http://schemas.microsoft.com/office/drawing/2014/main" id="{D061135F-BD83-3242-077D-E501E04BE03C}"/>
                </a:ext>
              </a:extLst>
            </p:cNvPr>
            <p:cNvSpPr txBox="1"/>
            <p:nvPr/>
          </p:nvSpPr>
          <p:spPr>
            <a:xfrm>
              <a:off x="5391299" y="4485347"/>
              <a:ext cx="2137208" cy="1277273"/>
            </a:xfrm>
            <a:prstGeom prst="rect">
              <a:avLst/>
            </a:prstGeom>
            <a:noFill/>
          </p:spPr>
          <p:txBody>
            <a:bodyPr wrap="square" rtlCol="0">
              <a:spAutoFit/>
            </a:bodyPr>
            <a:lstStyle/>
            <a:p>
              <a:pPr algn="ctr"/>
              <a:endParaRPr lang="en-GB" sz="1350" b="1" dirty="0">
                <a:solidFill>
                  <a:srgbClr val="53565A"/>
                </a:solidFill>
                <a:latin typeface="Arial" panose="020B0604020202020204" pitchFamily="34" charset="0"/>
              </a:endParaRPr>
            </a:p>
            <a:p>
              <a:pPr algn="ctr"/>
              <a:r>
                <a:rPr lang="en-US" sz="2100" b="1" dirty="0">
                  <a:solidFill>
                    <a:srgbClr val="FBE654"/>
                  </a:solidFill>
                  <a:latin typeface="Arial" panose="020B0604020202020204" pitchFamily="34" charset="0"/>
                </a:rPr>
                <a:t> Day 70</a:t>
              </a:r>
              <a:br>
                <a:rPr lang="en-US" sz="2100" b="1" dirty="0">
                  <a:solidFill>
                    <a:srgbClr val="FBE654"/>
                  </a:solidFill>
                  <a:latin typeface="Arial" panose="020B0604020202020204" pitchFamily="34" charset="0"/>
                </a:rPr>
              </a:br>
              <a:r>
                <a:rPr lang="en-US" sz="2100" b="1" dirty="0">
                  <a:solidFill>
                    <a:srgbClr val="FBE654"/>
                  </a:solidFill>
                  <a:latin typeface="Arial" panose="020B0604020202020204" pitchFamily="34" charset="0"/>
                </a:rPr>
                <a:t> Protection Continues</a:t>
              </a:r>
            </a:p>
            <a:p>
              <a:pPr algn="ctr"/>
              <a:r>
                <a:rPr lang="en-US" sz="1575" dirty="0">
                  <a:solidFill>
                    <a:schemeClr val="bg1"/>
                  </a:solidFill>
                  <a:latin typeface="Arial" panose="020B0604020202020204" pitchFamily="34" charset="0"/>
                </a:rPr>
                <a:t>Examiner may apply for a further extension of 30 days to deliver his report and for an extension of the protection period</a:t>
              </a:r>
              <a:endParaRPr lang="en-GB" sz="1575" dirty="0">
                <a:solidFill>
                  <a:schemeClr val="bg1"/>
                </a:solidFill>
              </a:endParaRPr>
            </a:p>
          </p:txBody>
        </p:sp>
        <p:sp>
          <p:nvSpPr>
            <p:cNvPr id="32" name="TextBox 31">
              <a:extLst>
                <a:ext uri="{FF2B5EF4-FFF2-40B4-BE49-F238E27FC236}">
                  <a16:creationId xmlns:a16="http://schemas.microsoft.com/office/drawing/2014/main" id="{36AC4525-D2A2-1F76-F9D8-55F86C73C6CC}"/>
                </a:ext>
              </a:extLst>
            </p:cNvPr>
            <p:cNvSpPr txBox="1"/>
            <p:nvPr/>
          </p:nvSpPr>
          <p:spPr>
            <a:xfrm>
              <a:off x="6734560" y="1224216"/>
              <a:ext cx="1978851" cy="923330"/>
            </a:xfrm>
            <a:prstGeom prst="rect">
              <a:avLst/>
            </a:prstGeom>
            <a:noFill/>
          </p:spPr>
          <p:txBody>
            <a:bodyPr wrap="square" rtlCol="0">
              <a:spAutoFit/>
            </a:bodyPr>
            <a:lstStyle/>
            <a:p>
              <a:pPr algn="ctr"/>
              <a:r>
                <a:rPr lang="en-GB" sz="2100" b="1" dirty="0">
                  <a:solidFill>
                    <a:srgbClr val="FBE654"/>
                  </a:solidFill>
                  <a:latin typeface="Arial" panose="020B0604020202020204" pitchFamily="34" charset="0"/>
                </a:rPr>
                <a:t>Day 100 (Max)</a:t>
              </a:r>
            </a:p>
            <a:p>
              <a:pPr algn="ctr"/>
              <a:r>
                <a:rPr lang="en-US" sz="1575" dirty="0">
                  <a:solidFill>
                    <a:schemeClr val="bg1"/>
                  </a:solidFill>
                  <a:latin typeface="Arial" panose="020B0604020202020204" pitchFamily="34" charset="0"/>
                </a:rPr>
                <a:t>Examiner must deliver his report and court fixes date for hearing to confirm proposals and may continue protection</a:t>
              </a:r>
              <a:endParaRPr lang="en-GB" sz="1575" dirty="0">
                <a:solidFill>
                  <a:schemeClr val="bg1"/>
                </a:solidFill>
              </a:endParaRPr>
            </a:p>
          </p:txBody>
        </p:sp>
        <p:sp>
          <p:nvSpPr>
            <p:cNvPr id="33" name="TextBox 32">
              <a:extLst>
                <a:ext uri="{FF2B5EF4-FFF2-40B4-BE49-F238E27FC236}">
                  <a16:creationId xmlns:a16="http://schemas.microsoft.com/office/drawing/2014/main" id="{AC09210D-29F1-6944-1F4B-802085831CA8}"/>
                </a:ext>
              </a:extLst>
            </p:cNvPr>
            <p:cNvSpPr txBox="1"/>
            <p:nvPr/>
          </p:nvSpPr>
          <p:spPr>
            <a:xfrm>
              <a:off x="7903315" y="4626636"/>
              <a:ext cx="2253169" cy="577081"/>
            </a:xfrm>
            <a:prstGeom prst="rect">
              <a:avLst/>
            </a:prstGeom>
            <a:noFill/>
          </p:spPr>
          <p:txBody>
            <a:bodyPr wrap="square" rtlCol="0">
              <a:spAutoFit/>
            </a:bodyPr>
            <a:lstStyle/>
            <a:p>
              <a:pPr algn="ctr"/>
              <a:endParaRPr lang="en-GB" sz="1350" b="1" dirty="0">
                <a:solidFill>
                  <a:srgbClr val="53565A"/>
                </a:solidFill>
                <a:latin typeface="Arial" panose="020B0604020202020204" pitchFamily="34" charset="0"/>
              </a:endParaRPr>
            </a:p>
            <a:p>
              <a:pPr algn="ctr"/>
              <a:r>
                <a:rPr lang="en-US" sz="1500" b="1" dirty="0">
                  <a:solidFill>
                    <a:srgbClr val="FBE654"/>
                  </a:solidFill>
                  <a:latin typeface="Arial" panose="020B0604020202020204" pitchFamily="34" charset="0"/>
                </a:rPr>
                <a:t> </a:t>
              </a:r>
              <a:r>
                <a:rPr lang="en-US" sz="2100" b="1" dirty="0">
                  <a:solidFill>
                    <a:srgbClr val="FBE654"/>
                  </a:solidFill>
                  <a:latin typeface="Arial" panose="020B0604020202020204" pitchFamily="34" charset="0"/>
                </a:rPr>
                <a:t>Day 100+</a:t>
              </a:r>
              <a:endParaRPr lang="en-US" b="1" dirty="0">
                <a:solidFill>
                  <a:srgbClr val="FBE654"/>
                </a:solidFill>
                <a:latin typeface="Arial" panose="020B0604020202020204" pitchFamily="34" charset="0"/>
              </a:endParaRPr>
            </a:p>
            <a:p>
              <a:pPr algn="ctr"/>
              <a:r>
                <a:rPr lang="en-US" sz="1575" dirty="0">
                  <a:solidFill>
                    <a:schemeClr val="bg1"/>
                  </a:solidFill>
                  <a:latin typeface="Arial" panose="020B0604020202020204" pitchFamily="34" charset="0"/>
                </a:rPr>
                <a:t>Court hearing to confirm proposals</a:t>
              </a:r>
            </a:p>
          </p:txBody>
        </p:sp>
        <p:sp>
          <p:nvSpPr>
            <p:cNvPr id="34" name="TextBox 33">
              <a:extLst>
                <a:ext uri="{FF2B5EF4-FFF2-40B4-BE49-F238E27FC236}">
                  <a16:creationId xmlns:a16="http://schemas.microsoft.com/office/drawing/2014/main" id="{30470BFE-8ABB-B13E-79DC-3137F4566E6C}"/>
                </a:ext>
              </a:extLst>
            </p:cNvPr>
            <p:cNvSpPr txBox="1"/>
            <p:nvPr/>
          </p:nvSpPr>
          <p:spPr>
            <a:xfrm>
              <a:off x="9232575" y="1182295"/>
              <a:ext cx="1978851" cy="977191"/>
            </a:xfrm>
            <a:prstGeom prst="rect">
              <a:avLst/>
            </a:prstGeom>
            <a:noFill/>
          </p:spPr>
          <p:txBody>
            <a:bodyPr wrap="square" rtlCol="0">
              <a:spAutoFit/>
            </a:bodyPr>
            <a:lstStyle/>
            <a:p>
              <a:pPr algn="ctr"/>
              <a:r>
                <a:rPr lang="en-US" sz="2100" b="1" dirty="0">
                  <a:solidFill>
                    <a:srgbClr val="FBE654"/>
                  </a:solidFill>
                  <a:latin typeface="Arial" panose="020B0604020202020204" pitchFamily="34" charset="0"/>
                </a:rPr>
                <a:t>+21 days Max. </a:t>
              </a:r>
              <a:br>
                <a:rPr lang="en-US" sz="2100" b="1" dirty="0">
                  <a:solidFill>
                    <a:srgbClr val="FBE654"/>
                  </a:solidFill>
                  <a:latin typeface="Arial" panose="020B0604020202020204" pitchFamily="34" charset="0"/>
                </a:rPr>
              </a:br>
              <a:r>
                <a:rPr lang="en-US" sz="2100" b="1" dirty="0">
                  <a:solidFill>
                    <a:srgbClr val="FBE654"/>
                  </a:solidFill>
                  <a:latin typeface="Arial" panose="020B0604020202020204" pitchFamily="34" charset="0"/>
                </a:rPr>
                <a:t>Protection ceases</a:t>
              </a:r>
            </a:p>
            <a:p>
              <a:pPr algn="ctr"/>
              <a:r>
                <a:rPr lang="en-US" sz="1575" dirty="0">
                  <a:solidFill>
                    <a:schemeClr val="bg1"/>
                  </a:solidFill>
                  <a:latin typeface="Arial" panose="020B0604020202020204" pitchFamily="34" charset="0"/>
                </a:rPr>
                <a:t>Effective Date: protection is lifted and the proposals are binding on creditors and shareholders</a:t>
              </a:r>
              <a:endParaRPr lang="en-GB" sz="1575" dirty="0">
                <a:solidFill>
                  <a:schemeClr val="bg1"/>
                </a:solidFill>
              </a:endParaRPr>
            </a:p>
          </p:txBody>
        </p:sp>
      </p:grpSp>
      <p:sp>
        <p:nvSpPr>
          <p:cNvPr id="7" name="Flowchart: Connector 6">
            <a:extLst>
              <a:ext uri="{FF2B5EF4-FFF2-40B4-BE49-F238E27FC236}">
                <a16:creationId xmlns:a16="http://schemas.microsoft.com/office/drawing/2014/main" id="{19824ED3-7650-D752-48F7-6792419BAB27}"/>
              </a:ext>
            </a:extLst>
          </p:cNvPr>
          <p:cNvSpPr/>
          <p:nvPr/>
        </p:nvSpPr>
        <p:spPr>
          <a:xfrm>
            <a:off x="215553" y="5143500"/>
            <a:ext cx="1066800" cy="98906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Earth globe: Americas with solid fill">
            <a:extLst>
              <a:ext uri="{FF2B5EF4-FFF2-40B4-BE49-F238E27FC236}">
                <a16:creationId xmlns:a16="http://schemas.microsoft.com/office/drawing/2014/main" id="{3988AC34-E5C1-25FF-4FCE-7334A5920E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984814"/>
            <a:ext cx="1453637" cy="1315546"/>
          </a:xfrm>
          <a:prstGeom prst="rect">
            <a:avLst/>
          </a:prstGeom>
        </p:spPr>
      </p:pic>
    </p:spTree>
    <p:extLst>
      <p:ext uri="{BB962C8B-B14F-4D97-AF65-F5344CB8AC3E}">
        <p14:creationId xmlns:p14="http://schemas.microsoft.com/office/powerpoint/2010/main" val="172592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592FDA-1225-3A74-A40D-ED04EB082361}"/>
              </a:ext>
            </a:extLst>
          </p:cNvPr>
          <p:cNvPicPr>
            <a:picLocks noChangeAspect="1"/>
          </p:cNvPicPr>
          <p:nvPr/>
        </p:nvPicPr>
        <p:blipFill>
          <a:blip r:embed="rId2"/>
          <a:srcRect/>
          <a:stretch/>
        </p:blipFill>
        <p:spPr>
          <a:xfrm>
            <a:off x="6061788" y="5931919"/>
            <a:ext cx="2773524" cy="1707509"/>
          </a:xfrm>
          <a:prstGeom prst="rect">
            <a:avLst/>
          </a:prstGeom>
        </p:spPr>
      </p:pic>
      <p:pic>
        <p:nvPicPr>
          <p:cNvPr id="9" name="Picture 8">
            <a:extLst>
              <a:ext uri="{FF2B5EF4-FFF2-40B4-BE49-F238E27FC236}">
                <a16:creationId xmlns:a16="http://schemas.microsoft.com/office/drawing/2014/main" id="{3A2BC189-21E9-231C-2101-C7CC1F174DA9}"/>
              </a:ext>
            </a:extLst>
          </p:cNvPr>
          <p:cNvPicPr>
            <a:picLocks noChangeAspect="1"/>
          </p:cNvPicPr>
          <p:nvPr/>
        </p:nvPicPr>
        <p:blipFill>
          <a:blip r:embed="rId3"/>
          <a:srcRect/>
          <a:stretch/>
        </p:blipFill>
        <p:spPr>
          <a:xfrm>
            <a:off x="9746562" y="5908037"/>
            <a:ext cx="2773524" cy="1755273"/>
          </a:xfrm>
          <a:prstGeom prst="rect">
            <a:avLst/>
          </a:prstGeom>
        </p:spPr>
      </p:pic>
      <p:pic>
        <p:nvPicPr>
          <p:cNvPr id="11" name="Picture 10">
            <a:extLst>
              <a:ext uri="{FF2B5EF4-FFF2-40B4-BE49-F238E27FC236}">
                <a16:creationId xmlns:a16="http://schemas.microsoft.com/office/drawing/2014/main" id="{FDE008AC-9576-79B5-A86A-E3EAA412D79C}"/>
              </a:ext>
            </a:extLst>
          </p:cNvPr>
          <p:cNvPicPr>
            <a:picLocks noChangeAspect="1"/>
          </p:cNvPicPr>
          <p:nvPr/>
        </p:nvPicPr>
        <p:blipFill>
          <a:blip r:embed="rId4"/>
          <a:srcRect/>
          <a:stretch/>
        </p:blipFill>
        <p:spPr>
          <a:xfrm>
            <a:off x="13345746" y="5931919"/>
            <a:ext cx="2773524" cy="1707509"/>
          </a:xfrm>
          <a:prstGeom prst="rect">
            <a:avLst/>
          </a:prstGeom>
        </p:spPr>
      </p:pic>
      <p:pic>
        <p:nvPicPr>
          <p:cNvPr id="3" name="Picture 2">
            <a:extLst>
              <a:ext uri="{FF2B5EF4-FFF2-40B4-BE49-F238E27FC236}">
                <a16:creationId xmlns:a16="http://schemas.microsoft.com/office/drawing/2014/main" id="{7AA5368F-A1F4-1397-F51D-4826B5D48C52}"/>
              </a:ext>
            </a:extLst>
          </p:cNvPr>
          <p:cNvPicPr>
            <a:picLocks noChangeAspect="1"/>
          </p:cNvPicPr>
          <p:nvPr/>
        </p:nvPicPr>
        <p:blipFill>
          <a:blip r:embed="rId2"/>
          <a:srcRect/>
          <a:stretch/>
        </p:blipFill>
        <p:spPr>
          <a:xfrm>
            <a:off x="6061788" y="2184887"/>
            <a:ext cx="2773524" cy="1707509"/>
          </a:xfrm>
          <a:prstGeom prst="rect">
            <a:avLst/>
          </a:prstGeom>
        </p:spPr>
      </p:pic>
      <p:sp>
        <p:nvSpPr>
          <p:cNvPr id="2" name="Title 1">
            <a:extLst>
              <a:ext uri="{FF2B5EF4-FFF2-40B4-BE49-F238E27FC236}">
                <a16:creationId xmlns:a16="http://schemas.microsoft.com/office/drawing/2014/main" id="{A817E33F-C641-A4FC-031E-85562DFEC0E5}"/>
              </a:ext>
            </a:extLst>
          </p:cNvPr>
          <p:cNvSpPr>
            <a:spLocks noGrp="1"/>
          </p:cNvSpPr>
          <p:nvPr>
            <p:ph type="title"/>
          </p:nvPr>
        </p:nvSpPr>
        <p:spPr>
          <a:xfrm>
            <a:off x="1257300" y="547689"/>
            <a:ext cx="12946380" cy="1013088"/>
          </a:xfrm>
        </p:spPr>
        <p:txBody>
          <a:bodyPr/>
          <a:lstStyle/>
          <a:p>
            <a:r>
              <a:rPr lang="en-GB" dirty="0"/>
              <a:t>Successful Irish Examinership Schemes</a:t>
            </a:r>
          </a:p>
        </p:txBody>
      </p:sp>
      <p:pic>
        <p:nvPicPr>
          <p:cNvPr id="19" name="Graphic 18" descr="Contract with solid fill">
            <a:extLst>
              <a:ext uri="{FF2B5EF4-FFF2-40B4-BE49-F238E27FC236}">
                <a16:creationId xmlns:a16="http://schemas.microsoft.com/office/drawing/2014/main" id="{1F61A479-FBA4-45BA-8248-058B9C591E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650" y="6518817"/>
            <a:ext cx="940470" cy="940470"/>
          </a:xfrm>
          <a:prstGeom prst="rect">
            <a:avLst/>
          </a:prstGeom>
        </p:spPr>
      </p:pic>
      <p:pic>
        <p:nvPicPr>
          <p:cNvPr id="23" name="Graphic 22" descr="Life jacket outline">
            <a:extLst>
              <a:ext uri="{FF2B5EF4-FFF2-40B4-BE49-F238E27FC236}">
                <a16:creationId xmlns:a16="http://schemas.microsoft.com/office/drawing/2014/main" id="{2B9467BA-9F74-49F8-8CE6-DFF8408D95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5791" y="7965910"/>
            <a:ext cx="1070192" cy="1070192"/>
          </a:xfrm>
          <a:prstGeom prst="rect">
            <a:avLst/>
          </a:prstGeom>
        </p:spPr>
      </p:pic>
      <p:pic>
        <p:nvPicPr>
          <p:cNvPr id="29" name="Graphic 28" descr="Stopwatch 25% with solid fill">
            <a:extLst>
              <a:ext uri="{FF2B5EF4-FFF2-40B4-BE49-F238E27FC236}">
                <a16:creationId xmlns:a16="http://schemas.microsoft.com/office/drawing/2014/main" id="{3E745007-610D-7A27-F2E6-50CF0CE3C1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35250" y="7656179"/>
            <a:ext cx="868920" cy="868920"/>
          </a:xfrm>
          <a:prstGeom prst="rect">
            <a:avLst/>
          </a:prstGeom>
        </p:spPr>
      </p:pic>
      <p:pic>
        <p:nvPicPr>
          <p:cNvPr id="4" name="Picture 3">
            <a:extLst>
              <a:ext uri="{FF2B5EF4-FFF2-40B4-BE49-F238E27FC236}">
                <a16:creationId xmlns:a16="http://schemas.microsoft.com/office/drawing/2014/main" id="{10001987-AAE8-84C4-F8A3-28470972C6EB}"/>
              </a:ext>
            </a:extLst>
          </p:cNvPr>
          <p:cNvPicPr>
            <a:picLocks noChangeAspect="1"/>
          </p:cNvPicPr>
          <p:nvPr/>
        </p:nvPicPr>
        <p:blipFill>
          <a:blip r:embed="rId3"/>
          <a:srcRect/>
          <a:stretch/>
        </p:blipFill>
        <p:spPr>
          <a:xfrm>
            <a:off x="9724862" y="2161005"/>
            <a:ext cx="2773524" cy="1755273"/>
          </a:xfrm>
          <a:prstGeom prst="rect">
            <a:avLst/>
          </a:prstGeom>
        </p:spPr>
      </p:pic>
      <p:sp>
        <p:nvSpPr>
          <p:cNvPr id="7" name="TextBox 6">
            <a:extLst>
              <a:ext uri="{FF2B5EF4-FFF2-40B4-BE49-F238E27FC236}">
                <a16:creationId xmlns:a16="http://schemas.microsoft.com/office/drawing/2014/main" id="{A275A9F0-61E5-4CF0-4DBE-AE93BD60A546}"/>
              </a:ext>
            </a:extLst>
          </p:cNvPr>
          <p:cNvSpPr txBox="1"/>
          <p:nvPr/>
        </p:nvSpPr>
        <p:spPr>
          <a:xfrm>
            <a:off x="5413947" y="4130564"/>
            <a:ext cx="3592890" cy="1200329"/>
          </a:xfrm>
          <a:prstGeom prst="rect">
            <a:avLst/>
          </a:prstGeom>
          <a:noFill/>
        </p:spPr>
        <p:txBody>
          <a:bodyPr wrap="square" rtlCol="0">
            <a:spAutoFit/>
          </a:bodyPr>
          <a:lstStyle/>
          <a:p>
            <a:r>
              <a:rPr lang="en-US" dirty="0">
                <a:solidFill>
                  <a:schemeClr val="tx1">
                    <a:lumMod val="65000"/>
                    <a:lumOff val="35000"/>
                  </a:schemeClr>
                </a:solidFill>
              </a:rPr>
              <a:t>Irish pharmaceutical company that used an Examinership as a parallel proceeding to implement a US Chapter 11 plan</a:t>
            </a:r>
          </a:p>
        </p:txBody>
      </p:sp>
      <p:sp>
        <p:nvSpPr>
          <p:cNvPr id="10" name="TextBox 9">
            <a:extLst>
              <a:ext uri="{FF2B5EF4-FFF2-40B4-BE49-F238E27FC236}">
                <a16:creationId xmlns:a16="http://schemas.microsoft.com/office/drawing/2014/main" id="{FB65A224-7AEA-34C8-073C-684D940E01D5}"/>
              </a:ext>
            </a:extLst>
          </p:cNvPr>
          <p:cNvSpPr txBox="1"/>
          <p:nvPr/>
        </p:nvSpPr>
        <p:spPr>
          <a:xfrm>
            <a:off x="6629400" y="2704753"/>
            <a:ext cx="1638300" cy="646331"/>
          </a:xfrm>
          <a:prstGeom prst="rect">
            <a:avLst/>
          </a:prstGeom>
          <a:noFill/>
        </p:spPr>
        <p:txBody>
          <a:bodyPr wrap="square" rtlCol="0">
            <a:spAutoFit/>
          </a:bodyPr>
          <a:lstStyle/>
          <a:p>
            <a:pPr algn="ctr"/>
            <a:r>
              <a:rPr lang="en-GB" sz="3600" dirty="0">
                <a:solidFill>
                  <a:schemeClr val="bg1"/>
                </a:solidFill>
              </a:rPr>
              <a:t>2022</a:t>
            </a:r>
          </a:p>
        </p:txBody>
      </p:sp>
      <p:pic>
        <p:nvPicPr>
          <p:cNvPr id="14" name="Picture 13">
            <a:extLst>
              <a:ext uri="{FF2B5EF4-FFF2-40B4-BE49-F238E27FC236}">
                <a16:creationId xmlns:a16="http://schemas.microsoft.com/office/drawing/2014/main" id="{F8E11191-2720-5E93-1420-F1F27D73C5DB}"/>
              </a:ext>
            </a:extLst>
          </p:cNvPr>
          <p:cNvPicPr>
            <a:picLocks noChangeAspect="1"/>
          </p:cNvPicPr>
          <p:nvPr/>
        </p:nvPicPr>
        <p:blipFill>
          <a:blip r:embed="rId11"/>
          <a:srcRect/>
          <a:stretch/>
        </p:blipFill>
        <p:spPr>
          <a:xfrm>
            <a:off x="10555074" y="2704753"/>
            <a:ext cx="1279020" cy="732263"/>
          </a:xfrm>
          <a:prstGeom prst="rect">
            <a:avLst/>
          </a:prstGeom>
        </p:spPr>
      </p:pic>
      <p:sp>
        <p:nvSpPr>
          <p:cNvPr id="21" name="TextBox 20">
            <a:extLst>
              <a:ext uri="{FF2B5EF4-FFF2-40B4-BE49-F238E27FC236}">
                <a16:creationId xmlns:a16="http://schemas.microsoft.com/office/drawing/2014/main" id="{35E55D1D-A9AD-268F-8593-2FCA25741FB9}"/>
              </a:ext>
            </a:extLst>
          </p:cNvPr>
          <p:cNvSpPr txBox="1"/>
          <p:nvPr/>
        </p:nvSpPr>
        <p:spPr>
          <a:xfrm>
            <a:off x="9348758" y="4130564"/>
            <a:ext cx="3483665" cy="1200329"/>
          </a:xfrm>
          <a:prstGeom prst="rect">
            <a:avLst/>
          </a:prstGeom>
          <a:noFill/>
        </p:spPr>
        <p:txBody>
          <a:bodyPr wrap="square" rtlCol="0">
            <a:spAutoFit/>
          </a:bodyPr>
          <a:lstStyle/>
          <a:p>
            <a:r>
              <a:rPr lang="en-US" dirty="0">
                <a:solidFill>
                  <a:schemeClr val="tx1">
                    <a:lumMod val="65000"/>
                    <a:lumOff val="35000"/>
                  </a:schemeClr>
                </a:solidFill>
              </a:rPr>
              <a:t>Restructured $1.3 billion in debt and handed the majority of its </a:t>
            </a:r>
            <a:r>
              <a:rPr lang="en-US" dirty="0" err="1">
                <a:solidFill>
                  <a:schemeClr val="tx1">
                    <a:lumMod val="65000"/>
                    <a:lumOff val="35000"/>
                  </a:schemeClr>
                </a:solidFill>
              </a:rPr>
              <a:t>reorganised</a:t>
            </a:r>
            <a:r>
              <a:rPr lang="en-US" dirty="0">
                <a:solidFill>
                  <a:schemeClr val="tx1">
                    <a:lumMod val="65000"/>
                    <a:lumOff val="35000"/>
                  </a:schemeClr>
                </a:solidFill>
              </a:rPr>
              <a:t> equity to unsecured noteholders </a:t>
            </a:r>
          </a:p>
        </p:txBody>
      </p:sp>
      <p:sp>
        <p:nvSpPr>
          <p:cNvPr id="22" name="TextBox 21">
            <a:extLst>
              <a:ext uri="{FF2B5EF4-FFF2-40B4-BE49-F238E27FC236}">
                <a16:creationId xmlns:a16="http://schemas.microsoft.com/office/drawing/2014/main" id="{73CA4D78-6FC8-FA3E-39AB-05F5ED0ADF68}"/>
              </a:ext>
            </a:extLst>
          </p:cNvPr>
          <p:cNvSpPr txBox="1"/>
          <p:nvPr/>
        </p:nvSpPr>
        <p:spPr>
          <a:xfrm>
            <a:off x="13117457" y="4130564"/>
            <a:ext cx="3569150" cy="1200329"/>
          </a:xfrm>
          <a:prstGeom prst="rect">
            <a:avLst/>
          </a:prstGeom>
          <a:noFill/>
        </p:spPr>
        <p:txBody>
          <a:bodyPr wrap="square" rtlCol="0">
            <a:spAutoFit/>
          </a:bodyPr>
          <a:lstStyle/>
          <a:p>
            <a:r>
              <a:rPr lang="en-US" dirty="0">
                <a:solidFill>
                  <a:schemeClr val="tx1">
                    <a:lumMod val="65000"/>
                    <a:lumOff val="35000"/>
                  </a:schemeClr>
                </a:solidFill>
              </a:rPr>
              <a:t>Implemented a 1.7 billion settlement stemming from the opioid crisis and granted third party releases for non-debtors</a:t>
            </a:r>
          </a:p>
        </p:txBody>
      </p:sp>
      <p:sp>
        <p:nvSpPr>
          <p:cNvPr id="32" name="TextBox 31">
            <a:extLst>
              <a:ext uri="{FF2B5EF4-FFF2-40B4-BE49-F238E27FC236}">
                <a16:creationId xmlns:a16="http://schemas.microsoft.com/office/drawing/2014/main" id="{703BD016-C858-03EE-E594-D3D68E2E358F}"/>
              </a:ext>
            </a:extLst>
          </p:cNvPr>
          <p:cNvSpPr txBox="1"/>
          <p:nvPr/>
        </p:nvSpPr>
        <p:spPr>
          <a:xfrm>
            <a:off x="5560944" y="7988975"/>
            <a:ext cx="3887775" cy="1200329"/>
          </a:xfrm>
          <a:prstGeom prst="rect">
            <a:avLst/>
          </a:prstGeom>
          <a:noFill/>
        </p:spPr>
        <p:txBody>
          <a:bodyPr wrap="square" rtlCol="0">
            <a:spAutoFit/>
          </a:bodyPr>
          <a:lstStyle/>
          <a:p>
            <a:r>
              <a:rPr lang="en-US" dirty="0">
                <a:solidFill>
                  <a:schemeClr val="tx1">
                    <a:lumMod val="65000"/>
                    <a:lumOff val="35000"/>
                  </a:schemeClr>
                </a:solidFill>
              </a:rPr>
              <a:t>Norwegian Air is a budget airline that served routes across Europe, North and South America, Southeast Asia and the Middle East before the Covid-19 crisis</a:t>
            </a:r>
          </a:p>
        </p:txBody>
      </p:sp>
      <p:sp>
        <p:nvSpPr>
          <p:cNvPr id="33" name="TextBox 32">
            <a:extLst>
              <a:ext uri="{FF2B5EF4-FFF2-40B4-BE49-F238E27FC236}">
                <a16:creationId xmlns:a16="http://schemas.microsoft.com/office/drawing/2014/main" id="{EC30449C-2AA6-E3AB-3C37-97FBE94D2A8F}"/>
              </a:ext>
            </a:extLst>
          </p:cNvPr>
          <p:cNvSpPr txBox="1"/>
          <p:nvPr/>
        </p:nvSpPr>
        <p:spPr>
          <a:xfrm>
            <a:off x="6717477" y="6506497"/>
            <a:ext cx="1638300" cy="646331"/>
          </a:xfrm>
          <a:prstGeom prst="rect">
            <a:avLst/>
          </a:prstGeom>
          <a:noFill/>
        </p:spPr>
        <p:txBody>
          <a:bodyPr wrap="square" rtlCol="0">
            <a:spAutoFit/>
          </a:bodyPr>
          <a:lstStyle/>
          <a:p>
            <a:pPr algn="ctr"/>
            <a:r>
              <a:rPr lang="en-GB" sz="3600" dirty="0">
                <a:solidFill>
                  <a:schemeClr val="bg1"/>
                </a:solidFill>
              </a:rPr>
              <a:t>2021</a:t>
            </a:r>
          </a:p>
        </p:txBody>
      </p:sp>
      <p:pic>
        <p:nvPicPr>
          <p:cNvPr id="34" name="Picture 33">
            <a:extLst>
              <a:ext uri="{FF2B5EF4-FFF2-40B4-BE49-F238E27FC236}">
                <a16:creationId xmlns:a16="http://schemas.microsoft.com/office/drawing/2014/main" id="{35910B3D-5ABE-EF59-72EA-26337E1FA06D}"/>
              </a:ext>
            </a:extLst>
          </p:cNvPr>
          <p:cNvPicPr>
            <a:picLocks noChangeAspect="1"/>
          </p:cNvPicPr>
          <p:nvPr/>
        </p:nvPicPr>
        <p:blipFill>
          <a:blip r:embed="rId12"/>
          <a:srcRect/>
          <a:stretch/>
        </p:blipFill>
        <p:spPr>
          <a:xfrm>
            <a:off x="10677275" y="6265561"/>
            <a:ext cx="975575" cy="936236"/>
          </a:xfrm>
          <a:prstGeom prst="rect">
            <a:avLst/>
          </a:prstGeom>
        </p:spPr>
      </p:pic>
      <p:pic>
        <p:nvPicPr>
          <p:cNvPr id="35" name="Picture 34">
            <a:extLst>
              <a:ext uri="{FF2B5EF4-FFF2-40B4-BE49-F238E27FC236}">
                <a16:creationId xmlns:a16="http://schemas.microsoft.com/office/drawing/2014/main" id="{641C7F6D-D260-5171-2472-F4C2EE10AF0E}"/>
              </a:ext>
            </a:extLst>
          </p:cNvPr>
          <p:cNvPicPr>
            <a:picLocks noChangeAspect="1"/>
          </p:cNvPicPr>
          <p:nvPr/>
        </p:nvPicPr>
        <p:blipFill>
          <a:blip r:embed="rId13"/>
          <a:srcRect/>
          <a:stretch/>
        </p:blipFill>
        <p:spPr>
          <a:xfrm>
            <a:off x="14224496" y="6267388"/>
            <a:ext cx="1010439" cy="1036568"/>
          </a:xfrm>
          <a:prstGeom prst="rect">
            <a:avLst/>
          </a:prstGeom>
        </p:spPr>
      </p:pic>
      <p:sp>
        <p:nvSpPr>
          <p:cNvPr id="36" name="TextBox 35">
            <a:extLst>
              <a:ext uri="{FF2B5EF4-FFF2-40B4-BE49-F238E27FC236}">
                <a16:creationId xmlns:a16="http://schemas.microsoft.com/office/drawing/2014/main" id="{29341A00-9541-32CF-DCAD-FF48DAA29086}"/>
              </a:ext>
            </a:extLst>
          </p:cNvPr>
          <p:cNvSpPr txBox="1"/>
          <p:nvPr/>
        </p:nvSpPr>
        <p:spPr>
          <a:xfrm>
            <a:off x="9448718" y="7988975"/>
            <a:ext cx="3668738" cy="2031325"/>
          </a:xfrm>
          <a:prstGeom prst="rect">
            <a:avLst/>
          </a:prstGeom>
          <a:noFill/>
        </p:spPr>
        <p:txBody>
          <a:bodyPr wrap="square" rtlCol="0">
            <a:spAutoFit/>
          </a:bodyPr>
          <a:lstStyle/>
          <a:p>
            <a:r>
              <a:rPr lang="en-US" dirty="0">
                <a:solidFill>
                  <a:schemeClr val="tx1">
                    <a:lumMod val="65000"/>
                    <a:lumOff val="35000"/>
                  </a:schemeClr>
                </a:solidFill>
              </a:rPr>
              <a:t>Raised NOK 6 billion (€590m) in new capital through public and private placements, reduced debt by approximately NOK 63 billion (€5.5b) through a debt for equity swap having discharged all creditor claims with convertible bonds.</a:t>
            </a:r>
          </a:p>
        </p:txBody>
      </p:sp>
      <p:sp>
        <p:nvSpPr>
          <p:cNvPr id="37" name="TextBox 36">
            <a:extLst>
              <a:ext uri="{FF2B5EF4-FFF2-40B4-BE49-F238E27FC236}">
                <a16:creationId xmlns:a16="http://schemas.microsoft.com/office/drawing/2014/main" id="{9D60980D-C86D-E0D1-BBBD-A413BDBBA108}"/>
              </a:ext>
            </a:extLst>
          </p:cNvPr>
          <p:cNvSpPr txBox="1"/>
          <p:nvPr/>
        </p:nvSpPr>
        <p:spPr>
          <a:xfrm>
            <a:off x="13180448" y="7988975"/>
            <a:ext cx="3668738" cy="923330"/>
          </a:xfrm>
          <a:prstGeom prst="rect">
            <a:avLst/>
          </a:prstGeom>
          <a:noFill/>
        </p:spPr>
        <p:txBody>
          <a:bodyPr wrap="square" rtlCol="0">
            <a:spAutoFit/>
          </a:bodyPr>
          <a:lstStyle/>
          <a:p>
            <a:r>
              <a:rPr lang="en-US" dirty="0">
                <a:solidFill>
                  <a:schemeClr val="tx1">
                    <a:lumMod val="65000"/>
                    <a:lumOff val="35000"/>
                  </a:schemeClr>
                </a:solidFill>
              </a:rPr>
              <a:t>Reduced fleet and operations by terminating aircraft purchase orders and other burdensome contracts</a:t>
            </a:r>
          </a:p>
        </p:txBody>
      </p:sp>
      <p:pic>
        <p:nvPicPr>
          <p:cNvPr id="5" name="Picture 4">
            <a:extLst>
              <a:ext uri="{FF2B5EF4-FFF2-40B4-BE49-F238E27FC236}">
                <a16:creationId xmlns:a16="http://schemas.microsoft.com/office/drawing/2014/main" id="{B0B85487-7A00-EFA8-708D-B0C3D1954225}"/>
              </a:ext>
            </a:extLst>
          </p:cNvPr>
          <p:cNvPicPr>
            <a:picLocks noChangeAspect="1"/>
          </p:cNvPicPr>
          <p:nvPr/>
        </p:nvPicPr>
        <p:blipFill>
          <a:blip r:embed="rId4"/>
          <a:srcRect/>
          <a:stretch/>
        </p:blipFill>
        <p:spPr>
          <a:xfrm>
            <a:off x="13342953" y="2184887"/>
            <a:ext cx="2773524" cy="1707509"/>
          </a:xfrm>
          <a:prstGeom prst="rect">
            <a:avLst/>
          </a:prstGeom>
        </p:spPr>
      </p:pic>
      <p:pic>
        <p:nvPicPr>
          <p:cNvPr id="16" name="Picture 15">
            <a:extLst>
              <a:ext uri="{FF2B5EF4-FFF2-40B4-BE49-F238E27FC236}">
                <a16:creationId xmlns:a16="http://schemas.microsoft.com/office/drawing/2014/main" id="{CBC3B7D9-8315-3410-96BB-ED1B3C198599}"/>
              </a:ext>
            </a:extLst>
          </p:cNvPr>
          <p:cNvPicPr>
            <a:picLocks noChangeAspect="1"/>
          </p:cNvPicPr>
          <p:nvPr/>
        </p:nvPicPr>
        <p:blipFill>
          <a:blip r:embed="rId14"/>
          <a:srcRect/>
          <a:stretch/>
        </p:blipFill>
        <p:spPr>
          <a:xfrm>
            <a:off x="14440473" y="2601140"/>
            <a:ext cx="904515" cy="956630"/>
          </a:xfrm>
          <a:prstGeom prst="rect">
            <a:avLst/>
          </a:prstGeom>
        </p:spPr>
      </p:pic>
      <p:pic>
        <p:nvPicPr>
          <p:cNvPr id="12" name="Picture 11">
            <a:extLst>
              <a:ext uri="{FF2B5EF4-FFF2-40B4-BE49-F238E27FC236}">
                <a16:creationId xmlns:a16="http://schemas.microsoft.com/office/drawing/2014/main" id="{562D9111-91ED-1BBB-7BD5-70B3EF787202}"/>
              </a:ext>
            </a:extLst>
          </p:cNvPr>
          <p:cNvPicPr>
            <a:picLocks noChangeAspect="1"/>
          </p:cNvPicPr>
          <p:nvPr/>
        </p:nvPicPr>
        <p:blipFill>
          <a:blip r:embed="rId15"/>
          <a:stretch>
            <a:fillRect/>
          </a:stretch>
        </p:blipFill>
        <p:spPr>
          <a:xfrm>
            <a:off x="1257301" y="2067399"/>
            <a:ext cx="3914939" cy="1781799"/>
          </a:xfrm>
          <a:prstGeom prst="rect">
            <a:avLst/>
          </a:prstGeom>
        </p:spPr>
      </p:pic>
      <p:pic>
        <p:nvPicPr>
          <p:cNvPr id="13" name="Picture 12">
            <a:extLst>
              <a:ext uri="{FF2B5EF4-FFF2-40B4-BE49-F238E27FC236}">
                <a16:creationId xmlns:a16="http://schemas.microsoft.com/office/drawing/2014/main" id="{4DE17FD0-536C-9C5F-1DC7-02741931A541}"/>
              </a:ext>
            </a:extLst>
          </p:cNvPr>
          <p:cNvPicPr>
            <a:picLocks noChangeAspect="1"/>
          </p:cNvPicPr>
          <p:nvPr/>
        </p:nvPicPr>
        <p:blipFill>
          <a:blip r:embed="rId16"/>
          <a:stretch>
            <a:fillRect/>
          </a:stretch>
        </p:blipFill>
        <p:spPr>
          <a:xfrm>
            <a:off x="980583" y="5740352"/>
            <a:ext cx="3986478" cy="2248623"/>
          </a:xfrm>
          <a:prstGeom prst="rect">
            <a:avLst/>
          </a:prstGeom>
        </p:spPr>
      </p:pic>
    </p:spTree>
    <p:extLst>
      <p:ext uri="{BB962C8B-B14F-4D97-AF65-F5344CB8AC3E}">
        <p14:creationId xmlns:p14="http://schemas.microsoft.com/office/powerpoint/2010/main" val="23807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C18BC9-3543-6DDE-1B13-8686ADD1A6D3}"/>
              </a:ext>
            </a:extLst>
          </p:cNvPr>
          <p:cNvSpPr>
            <a:spLocks noGrp="1"/>
          </p:cNvSpPr>
          <p:nvPr>
            <p:ph type="title"/>
          </p:nvPr>
        </p:nvSpPr>
        <p:spPr>
          <a:xfrm>
            <a:off x="1235163" y="1382572"/>
            <a:ext cx="7744533" cy="3953990"/>
          </a:xfrm>
        </p:spPr>
        <p:txBody>
          <a:bodyPr vert="horz" lIns="91440" tIns="45720" rIns="91440" bIns="45720" rtlCol="0" anchor="b">
            <a:normAutofit/>
          </a:bodyPr>
          <a:lstStyle/>
          <a:p>
            <a:pPr>
              <a:lnSpc>
                <a:spcPct val="90000"/>
              </a:lnSpc>
            </a:pPr>
            <a:r>
              <a:rPr lang="en-US" sz="6700" kern="1200">
                <a:solidFill>
                  <a:schemeClr val="tx1"/>
                </a:solidFill>
                <a:latin typeface="+mj-lt"/>
                <a:ea typeface="+mj-ea"/>
                <a:cs typeface="+mj-cs"/>
              </a:rPr>
              <a:t>Challenges or potential drawbacks</a:t>
            </a:r>
            <a:br>
              <a:rPr lang="en-US" sz="6700" kern="1200">
                <a:solidFill>
                  <a:schemeClr val="tx1"/>
                </a:solidFill>
                <a:latin typeface="+mj-lt"/>
                <a:ea typeface="+mj-ea"/>
                <a:cs typeface="+mj-cs"/>
              </a:rPr>
            </a:br>
            <a:endParaRPr lang="en-US" sz="6700" kern="1200">
              <a:solidFill>
                <a:schemeClr val="tx1"/>
              </a:solidFill>
              <a:latin typeface="+mj-lt"/>
              <a:ea typeface="+mj-ea"/>
              <a:cs typeface="+mj-cs"/>
            </a:endParaRPr>
          </a:p>
        </p:txBody>
      </p:sp>
      <p:sp>
        <p:nvSpPr>
          <p:cNvPr id="31" name="Rectangle 3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033321"/>
            <a:ext cx="18288000" cy="4253679"/>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57900" y="6033330"/>
            <a:ext cx="12230097" cy="425367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033328"/>
            <a:ext cx="18380208" cy="4253672"/>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Lightbulb">
            <a:extLst>
              <a:ext uri="{FF2B5EF4-FFF2-40B4-BE49-F238E27FC236}">
                <a16:creationId xmlns:a16="http://schemas.microsoft.com/office/drawing/2014/main" id="{E930D8FD-D685-62E6-1AA3-259A277B3A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60860" y="987734"/>
            <a:ext cx="7744533" cy="7744533"/>
          </a:xfrm>
          <a:prstGeom prst="rect">
            <a:avLst/>
          </a:prstGeom>
        </p:spPr>
      </p:pic>
      <p:sp>
        <p:nvSpPr>
          <p:cNvPr id="37" name="Rectangle 3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9601195"/>
            <a:ext cx="18287997" cy="685805"/>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15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2">
            <a:extLst>
              <a:ext uri="{FF2B5EF4-FFF2-40B4-BE49-F238E27FC236}">
                <a16:creationId xmlns:a16="http://schemas.microsoft.com/office/drawing/2014/main" id="{B90CA8C3-5D56-621F-D359-3AA620DDC877}"/>
              </a:ext>
            </a:extLst>
          </p:cNvPr>
          <p:cNvSpPr txBox="1"/>
          <p:nvPr/>
        </p:nvSpPr>
        <p:spPr>
          <a:xfrm>
            <a:off x="1257300" y="547687"/>
            <a:ext cx="15773400" cy="19883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900" b="1" kern="1200">
                <a:solidFill>
                  <a:schemeClr val="tx1"/>
                </a:solidFill>
                <a:latin typeface="+mj-lt"/>
                <a:ea typeface="+mj-ea"/>
                <a:cs typeface="+mj-cs"/>
                <a:sym typeface="Montserrat Ultra-Bold"/>
              </a:rPr>
              <a:t>Potential Drawbacks of Foreign Restructurings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3">
            <a:extLst>
              <a:ext uri="{FF2B5EF4-FFF2-40B4-BE49-F238E27FC236}">
                <a16:creationId xmlns:a16="http://schemas.microsoft.com/office/drawing/2014/main" id="{1E6BF34C-59E3-7DB4-D919-DF7054EB051E}"/>
              </a:ext>
            </a:extLst>
          </p:cNvPr>
          <p:cNvSpPr txBox="1"/>
          <p:nvPr/>
        </p:nvSpPr>
        <p:spPr>
          <a:xfrm>
            <a:off x="1257300" y="2894076"/>
            <a:ext cx="15773400" cy="6377940"/>
          </a:xfrm>
          <a:prstGeom prst="rect">
            <a:avLst/>
          </a:prstGeom>
        </p:spPr>
        <p:txBody>
          <a:bodyPr vert="horz" lIns="91440" tIns="45720" rIns="91440" bIns="45720" rtlCol="0">
            <a:normAutofit/>
          </a:bodyPr>
          <a:lstStyle/>
          <a:p>
            <a:pPr marL="647700" lvl="1" indent="-228600">
              <a:lnSpc>
                <a:spcPct val="90000"/>
              </a:lnSpc>
              <a:buFont typeface="Arial" panose="020B0604020202020204" pitchFamily="34" charset="0"/>
              <a:buChar char="•"/>
            </a:pPr>
            <a:r>
              <a:rPr lang="en-US" sz="2600" dirty="0">
                <a:sym typeface="Montserrat"/>
              </a:rPr>
              <a:t>DIP Lending not as permissive</a:t>
            </a:r>
          </a:p>
          <a:p>
            <a:pPr marL="1104900" lvl="2" indent="-228600">
              <a:lnSpc>
                <a:spcPct val="90000"/>
              </a:lnSpc>
              <a:spcAft>
                <a:spcPts val="1200"/>
              </a:spcAft>
              <a:buFont typeface="Arial" panose="020B0604020202020204" pitchFamily="34" charset="0"/>
              <a:buChar char="•"/>
            </a:pPr>
            <a:r>
              <a:rPr lang="en-US" sz="2600" dirty="0">
                <a:sym typeface="Montserrat"/>
              </a:rPr>
              <a:t>In Canada, priming DIP loans are permitted and commonplace.  The only major distinction from the US is that in a plenary Canadian proceeding, roll-ups are not permitted</a:t>
            </a:r>
          </a:p>
          <a:p>
            <a:pPr marL="1104900" lvl="2" indent="-228600">
              <a:lnSpc>
                <a:spcPct val="90000"/>
              </a:lnSpc>
              <a:spcAft>
                <a:spcPts val="1200"/>
              </a:spcAft>
              <a:buFont typeface="Arial" panose="020B0604020202020204" pitchFamily="34" charset="0"/>
              <a:buChar char="•"/>
            </a:pPr>
            <a:r>
              <a:rPr lang="en-US" sz="2600" dirty="0">
                <a:sym typeface="Montserrat"/>
              </a:rPr>
              <a:t>In Ireland, limited DIP financing options are available with no ability to prime creditor claims secured by fixed charges</a:t>
            </a:r>
          </a:p>
          <a:p>
            <a:pPr marL="647700" lvl="1" indent="-228600">
              <a:lnSpc>
                <a:spcPct val="90000"/>
              </a:lnSpc>
              <a:buFont typeface="Arial" panose="020B0604020202020204" pitchFamily="34" charset="0"/>
              <a:buChar char="•"/>
            </a:pPr>
            <a:r>
              <a:rPr lang="en-US" sz="2600" dirty="0">
                <a:sym typeface="Montserrat"/>
              </a:rPr>
              <a:t>Stay may not be as broad?</a:t>
            </a:r>
          </a:p>
          <a:p>
            <a:pPr marL="1104900" lvl="2" indent="-228600">
              <a:lnSpc>
                <a:spcPct val="90000"/>
              </a:lnSpc>
              <a:spcAft>
                <a:spcPts val="1200"/>
              </a:spcAft>
              <a:buFont typeface="Arial" panose="020B0604020202020204" pitchFamily="34" charset="0"/>
              <a:buChar char="•"/>
            </a:pPr>
            <a:r>
              <a:rPr lang="en-US" sz="2600" dirty="0">
                <a:sym typeface="Montserrat"/>
              </a:rPr>
              <a:t>In Canada, this is not generally an issue – There is a stay upon filing which is generally broad and encompasses the same relief as in the US. Given the significant cross-border activity between Canada and the US, it is unlikely that creditors will choose not to respect a Canadian stay when they otherwise would have respected a US stay.</a:t>
            </a:r>
          </a:p>
          <a:p>
            <a:pPr marL="1104900" lvl="2" indent="-228600">
              <a:lnSpc>
                <a:spcPct val="90000"/>
              </a:lnSpc>
              <a:spcAft>
                <a:spcPts val="1200"/>
              </a:spcAft>
              <a:buFont typeface="Arial" panose="020B0604020202020204" pitchFamily="34" charset="0"/>
              <a:buChar char="•"/>
            </a:pPr>
            <a:r>
              <a:rPr lang="en-US" sz="2600" dirty="0">
                <a:sym typeface="Montserrat"/>
              </a:rPr>
              <a:t>In Ireland, this is arguably less of an issue too - there is an automatic stay in examinerships that has automatic recognition in the EU and established routes to recognition in the US (Ch 15) and the UK (section 426).  However, the stay available in Part 9 Schemes (which provide a clearer route to non-consensual third party releases) is limited to the commencement or progression of legal proceedings and does not prevent enforcement of security.</a:t>
            </a:r>
          </a:p>
          <a:p>
            <a:pPr marL="323850" lvl="1" indent="-228600">
              <a:lnSpc>
                <a:spcPct val="90000"/>
              </a:lnSpc>
              <a:buFont typeface="Arial" panose="020B0604020202020204" pitchFamily="34" charset="0"/>
              <a:buChar char="•"/>
            </a:pPr>
            <a:endParaRPr lang="en-US" sz="2600" dirty="0">
              <a:sym typeface="Montserrat"/>
            </a:endParaRPr>
          </a:p>
          <a:p>
            <a:pPr marL="323850" lvl="1" indent="-228600">
              <a:lnSpc>
                <a:spcPct val="90000"/>
              </a:lnSpc>
              <a:buFont typeface="Arial" panose="020B0604020202020204" pitchFamily="34" charset="0"/>
              <a:buChar char="•"/>
            </a:pPr>
            <a:endParaRPr lang="en-US" sz="2600" dirty="0">
              <a:sym typeface="Montserrat"/>
            </a:endParaRPr>
          </a:p>
        </p:txBody>
      </p:sp>
    </p:spTree>
    <p:extLst>
      <p:ext uri="{BB962C8B-B14F-4D97-AF65-F5344CB8AC3E}">
        <p14:creationId xmlns:p14="http://schemas.microsoft.com/office/powerpoint/2010/main" val="156172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2">
            <a:extLst>
              <a:ext uri="{FF2B5EF4-FFF2-40B4-BE49-F238E27FC236}">
                <a16:creationId xmlns:a16="http://schemas.microsoft.com/office/drawing/2014/main" id="{B90CA8C3-5D56-621F-D359-3AA620DDC877}"/>
              </a:ext>
            </a:extLst>
          </p:cNvPr>
          <p:cNvSpPr txBox="1"/>
          <p:nvPr/>
        </p:nvSpPr>
        <p:spPr>
          <a:xfrm>
            <a:off x="1257300" y="547687"/>
            <a:ext cx="15773400" cy="19883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900" b="1" kern="1200">
                <a:solidFill>
                  <a:schemeClr val="tx1"/>
                </a:solidFill>
                <a:latin typeface="+mj-lt"/>
                <a:ea typeface="+mj-ea"/>
                <a:cs typeface="+mj-cs"/>
                <a:sym typeface="Montserrat Ultra-Bold"/>
              </a:rPr>
              <a:t>Potential Drawbacks of Foreign Restructurings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3">
            <a:extLst>
              <a:ext uri="{FF2B5EF4-FFF2-40B4-BE49-F238E27FC236}">
                <a16:creationId xmlns:a16="http://schemas.microsoft.com/office/drawing/2014/main" id="{1E6BF34C-59E3-7DB4-D919-DF7054EB051E}"/>
              </a:ext>
            </a:extLst>
          </p:cNvPr>
          <p:cNvSpPr txBox="1"/>
          <p:nvPr/>
        </p:nvSpPr>
        <p:spPr>
          <a:xfrm>
            <a:off x="1257300" y="2894076"/>
            <a:ext cx="15773400" cy="6377940"/>
          </a:xfrm>
          <a:prstGeom prst="rect">
            <a:avLst/>
          </a:prstGeom>
        </p:spPr>
        <p:txBody>
          <a:bodyPr vert="horz" lIns="91440" tIns="45720" rIns="91440" bIns="45720" rtlCol="0">
            <a:normAutofit/>
          </a:bodyPr>
          <a:lstStyle/>
          <a:p>
            <a:pPr marL="647700" lvl="1" indent="-228600">
              <a:lnSpc>
                <a:spcPct val="90000"/>
              </a:lnSpc>
              <a:buFont typeface="Arial" panose="020B0604020202020204" pitchFamily="34" charset="0"/>
              <a:buChar char="•"/>
            </a:pPr>
            <a:r>
              <a:rPr lang="en-US" sz="3300" dirty="0">
                <a:sym typeface="Montserrat"/>
              </a:rPr>
              <a:t>Creditors less familiar with process</a:t>
            </a:r>
          </a:p>
          <a:p>
            <a:pPr marL="1104900" lvl="2" indent="-228600">
              <a:lnSpc>
                <a:spcPct val="90000"/>
              </a:lnSpc>
              <a:spcAft>
                <a:spcPts val="1200"/>
              </a:spcAft>
              <a:buFont typeface="Arial" panose="020B0604020202020204" pitchFamily="34" charset="0"/>
              <a:buChar char="•"/>
            </a:pPr>
            <a:r>
              <a:rPr lang="en-US" sz="3300" dirty="0">
                <a:sym typeface="Montserrat"/>
              </a:rPr>
              <a:t>Canada </a:t>
            </a:r>
          </a:p>
          <a:p>
            <a:pPr marL="1562100" lvl="3" indent="-228600">
              <a:lnSpc>
                <a:spcPct val="90000"/>
              </a:lnSpc>
              <a:spcAft>
                <a:spcPts val="1200"/>
              </a:spcAft>
              <a:buFont typeface="Arial" panose="020B0604020202020204" pitchFamily="34" charset="0"/>
              <a:buChar char="•"/>
            </a:pPr>
            <a:r>
              <a:rPr lang="en-US" sz="3300" dirty="0">
                <a:sym typeface="Montserrat"/>
              </a:rPr>
              <a:t>Possible issue vis a vis certain non-North American parties but generally, many U.S. parties are somewhat familiar with the Canadian process and the Canadian process is simple and flexible enough that this is not likely a barrier</a:t>
            </a:r>
          </a:p>
          <a:p>
            <a:pPr marL="1104900" lvl="2" indent="-228600">
              <a:lnSpc>
                <a:spcPct val="90000"/>
              </a:lnSpc>
              <a:spcAft>
                <a:spcPts val="1200"/>
              </a:spcAft>
              <a:buFont typeface="Arial" panose="020B0604020202020204" pitchFamily="34" charset="0"/>
              <a:buChar char="•"/>
            </a:pPr>
            <a:r>
              <a:rPr lang="en-US" sz="3300" dirty="0">
                <a:sym typeface="Montserrat"/>
              </a:rPr>
              <a:t>Ireland </a:t>
            </a:r>
          </a:p>
          <a:p>
            <a:pPr marL="1562100" lvl="3" indent="-228600">
              <a:lnSpc>
                <a:spcPct val="90000"/>
              </a:lnSpc>
              <a:spcAft>
                <a:spcPts val="1200"/>
              </a:spcAft>
              <a:buFont typeface="Arial" panose="020B0604020202020204" pitchFamily="34" charset="0"/>
              <a:buChar char="•"/>
            </a:pPr>
            <a:r>
              <a:rPr lang="en-US" sz="3300" dirty="0">
                <a:sym typeface="Montserrat"/>
              </a:rPr>
              <a:t>Lack of familiarity with the process can make certain creditors, particularly US based distressed investors or institutions, less comfortable with the process (particularly for a US debtor) when compared to the more familiar Ch 11 process. For example, an independent examiner is appointed in each case and is crucial to the process. However, an Irish examiner is very different than a Ch 11 examiner!</a:t>
            </a:r>
          </a:p>
          <a:p>
            <a:pPr marL="647700" lvl="1" indent="-228600">
              <a:lnSpc>
                <a:spcPct val="90000"/>
              </a:lnSpc>
              <a:buFont typeface="Arial" panose="020B0604020202020204" pitchFamily="34" charset="0"/>
              <a:buChar char="•"/>
            </a:pPr>
            <a:endParaRPr lang="en-US" sz="3300" dirty="0">
              <a:sym typeface="Montserrat"/>
            </a:endParaRPr>
          </a:p>
          <a:p>
            <a:pPr marL="323850" lvl="1" indent="-228600">
              <a:lnSpc>
                <a:spcPct val="90000"/>
              </a:lnSpc>
              <a:buFont typeface="Arial" panose="020B0604020202020204" pitchFamily="34" charset="0"/>
              <a:buChar char="•"/>
            </a:pPr>
            <a:endParaRPr lang="en-US" sz="3300" dirty="0">
              <a:sym typeface="Montserrat"/>
            </a:endParaRPr>
          </a:p>
        </p:txBody>
      </p:sp>
    </p:spTree>
    <p:extLst>
      <p:ext uri="{BB962C8B-B14F-4D97-AF65-F5344CB8AC3E}">
        <p14:creationId xmlns:p14="http://schemas.microsoft.com/office/powerpoint/2010/main" val="378687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 y="3687"/>
            <a:ext cx="18283428" cy="10287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Rows of American flags in twilight">
            <a:extLst>
              <a:ext uri="{FF2B5EF4-FFF2-40B4-BE49-F238E27FC236}">
                <a16:creationId xmlns:a16="http://schemas.microsoft.com/office/drawing/2014/main" id="{F38E7315-2F31-8004-9AC9-203A9748294C}"/>
              </a:ext>
            </a:extLst>
          </p:cNvPr>
          <p:cNvPicPr>
            <a:picLocks noChangeAspect="1"/>
          </p:cNvPicPr>
          <p:nvPr/>
        </p:nvPicPr>
        <p:blipFill>
          <a:blip r:embed="rId2" cstate="print">
            <a:alphaModFix amt="40000"/>
            <a:extLst>
              <a:ext uri="{28A0092B-C50C-407E-A947-70E740481C1C}">
                <a14:useLocalDpi xmlns:a14="http://schemas.microsoft.com/office/drawing/2010/main" val="0"/>
              </a:ext>
            </a:extLst>
          </a:blip>
          <a:srcRect l="2347" r="15405"/>
          <a:stretch/>
        </p:blipFill>
        <p:spPr>
          <a:xfrm>
            <a:off x="-255" y="10"/>
            <a:ext cx="12675475" cy="10286990"/>
          </a:xfrm>
          <a:prstGeom prst="rect">
            <a:avLst/>
          </a:prstGeom>
        </p:spPr>
      </p:pic>
      <p:sp>
        <p:nvSpPr>
          <p:cNvPr id="4" name="Title 1">
            <a:extLst>
              <a:ext uri="{FF2B5EF4-FFF2-40B4-BE49-F238E27FC236}">
                <a16:creationId xmlns:a16="http://schemas.microsoft.com/office/drawing/2014/main" id="{3C965AA5-075F-77E5-3C1F-58D9D2BCA99E}"/>
              </a:ext>
            </a:extLst>
          </p:cNvPr>
          <p:cNvSpPr txBox="1">
            <a:spLocks/>
          </p:cNvSpPr>
          <p:nvPr/>
        </p:nvSpPr>
        <p:spPr>
          <a:xfrm>
            <a:off x="965202" y="965200"/>
            <a:ext cx="6930876" cy="685070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6600" kern="1200">
                <a:solidFill>
                  <a:srgbClr val="FFFFFF"/>
                </a:solidFill>
                <a:latin typeface="+mj-lt"/>
                <a:ea typeface="+mj-ea"/>
                <a:cs typeface="+mj-cs"/>
              </a:rPr>
              <a:t>Recognition </a:t>
            </a:r>
          </a:p>
        </p:txBody>
      </p:sp>
      <p:pic>
        <p:nvPicPr>
          <p:cNvPr id="3" name="Picture 2" descr="Columns outside supreme court building">
            <a:extLst>
              <a:ext uri="{FF2B5EF4-FFF2-40B4-BE49-F238E27FC236}">
                <a16:creationId xmlns:a16="http://schemas.microsoft.com/office/drawing/2014/main" id="{C560B106-B079-826D-2DFB-113C5F242C16}"/>
              </a:ext>
            </a:extLst>
          </p:cNvPr>
          <p:cNvPicPr>
            <a:picLocks noChangeAspect="1"/>
          </p:cNvPicPr>
          <p:nvPr/>
        </p:nvPicPr>
        <p:blipFill>
          <a:blip r:embed="rId3" cstate="print">
            <a:extLst>
              <a:ext uri="{28A0092B-C50C-407E-A947-70E740481C1C}">
                <a14:useLocalDpi xmlns:a14="http://schemas.microsoft.com/office/drawing/2010/main" val="0"/>
              </a:ext>
            </a:extLst>
          </a:blip>
          <a:srcRect l="11449" r="30514"/>
          <a:stretch/>
        </p:blipFill>
        <p:spPr>
          <a:xfrm>
            <a:off x="9338995" y="-3687"/>
            <a:ext cx="8944178" cy="10287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9408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2">
            <a:extLst>
              <a:ext uri="{FF2B5EF4-FFF2-40B4-BE49-F238E27FC236}">
                <a16:creationId xmlns:a16="http://schemas.microsoft.com/office/drawing/2014/main" id="{B90CA8C3-5D56-621F-D359-3AA620DDC877}"/>
              </a:ext>
            </a:extLst>
          </p:cNvPr>
          <p:cNvSpPr txBox="1"/>
          <p:nvPr/>
        </p:nvSpPr>
        <p:spPr>
          <a:xfrm>
            <a:off x="1257300" y="547687"/>
            <a:ext cx="15773400" cy="19883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100" b="1" kern="1200">
                <a:solidFill>
                  <a:schemeClr val="tx1"/>
                </a:solidFill>
                <a:latin typeface="+mj-lt"/>
                <a:ea typeface="+mj-ea"/>
                <a:cs typeface="+mj-cs"/>
                <a:sym typeface="Montserrat Ultra-Bold"/>
              </a:rPr>
              <a:t>Recognition Under Chapter 15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3">
            <a:extLst>
              <a:ext uri="{FF2B5EF4-FFF2-40B4-BE49-F238E27FC236}">
                <a16:creationId xmlns:a16="http://schemas.microsoft.com/office/drawing/2014/main" id="{1E6BF34C-59E3-7DB4-D919-DF7054EB051E}"/>
              </a:ext>
            </a:extLst>
          </p:cNvPr>
          <p:cNvSpPr txBox="1"/>
          <p:nvPr/>
        </p:nvSpPr>
        <p:spPr>
          <a:xfrm>
            <a:off x="1257300" y="2894076"/>
            <a:ext cx="15773400" cy="6377940"/>
          </a:xfrm>
          <a:prstGeom prst="rect">
            <a:avLst/>
          </a:prstGeom>
        </p:spPr>
        <p:txBody>
          <a:bodyPr vert="horz" lIns="91440" tIns="45720" rIns="91440" bIns="45720" rtlCol="0">
            <a:normAutofit/>
          </a:bodyPr>
          <a:lstStyle/>
          <a:p>
            <a:pPr marL="1104900" lvl="2" indent="-228600">
              <a:lnSpc>
                <a:spcPct val="90000"/>
              </a:lnSpc>
              <a:spcAft>
                <a:spcPts val="1200"/>
              </a:spcAft>
              <a:buFont typeface="Arial" panose="020B0604020202020204" pitchFamily="34" charset="0"/>
              <a:buChar char="•"/>
            </a:pPr>
            <a:r>
              <a:rPr lang="en-US" sz="2800" dirty="0">
                <a:sym typeface="Montserrat"/>
              </a:rPr>
              <a:t>The consensus among U.S. courts is that U.S.-law governed debt can be compromised in a foreign restructuring (i.e., the U.S. does not have the Gibbs Rule).  See, e.g., In re Modern Land (China) Co., 641 B.R. 768 (</a:t>
            </a:r>
            <a:r>
              <a:rPr lang="en-US" sz="2800" dirty="0" err="1">
                <a:sym typeface="Montserrat"/>
              </a:rPr>
              <a:t>Bankr</a:t>
            </a:r>
            <a:r>
              <a:rPr lang="en-US" sz="2800" dirty="0">
                <a:sym typeface="Montserrat"/>
              </a:rPr>
              <a:t>. S.D.N.Y. 2022) </a:t>
            </a:r>
          </a:p>
          <a:p>
            <a:pPr marL="1104900" lvl="2" indent="-228600">
              <a:lnSpc>
                <a:spcPct val="90000"/>
              </a:lnSpc>
              <a:spcAft>
                <a:spcPts val="1200"/>
              </a:spcAft>
              <a:buFont typeface="Arial" panose="020B0604020202020204" pitchFamily="34" charset="0"/>
              <a:buChar char="•"/>
            </a:pPr>
            <a:r>
              <a:rPr lang="en-US" sz="2800" dirty="0">
                <a:sym typeface="Montserrat"/>
              </a:rPr>
              <a:t>A  less clear question is whether a U.S. court can enforce a foreign discharge of U.S. law governed debt in the absence of a Chapter 15 proceeding.</a:t>
            </a:r>
          </a:p>
          <a:p>
            <a:pPr marL="1104900" lvl="2" indent="-228600">
              <a:lnSpc>
                <a:spcPct val="90000"/>
              </a:lnSpc>
              <a:spcAft>
                <a:spcPts val="1200"/>
              </a:spcAft>
              <a:buFont typeface="Arial" panose="020B0604020202020204" pitchFamily="34" charset="0"/>
              <a:buChar char="•"/>
            </a:pPr>
            <a:r>
              <a:rPr lang="en-US" sz="2800" dirty="0">
                <a:sym typeface="Montserrat"/>
              </a:rPr>
              <a:t>Some courts have held that longstanding principles of comity allow U.S. courts to recognize the acts of foreign courts, even without a Chapter 15.  </a:t>
            </a:r>
          </a:p>
          <a:p>
            <a:pPr marL="1104900" lvl="2" indent="-228600">
              <a:lnSpc>
                <a:spcPct val="90000"/>
              </a:lnSpc>
              <a:spcAft>
                <a:spcPts val="1200"/>
              </a:spcAft>
              <a:buFont typeface="Arial" panose="020B0604020202020204" pitchFamily="34" charset="0"/>
              <a:buChar char="•"/>
            </a:pPr>
            <a:r>
              <a:rPr lang="en-US" sz="2800" dirty="0">
                <a:sym typeface="Montserrat"/>
              </a:rPr>
              <a:t>See e.g., </a:t>
            </a:r>
            <a:r>
              <a:rPr lang="en-US" sz="2800" dirty="0" err="1">
                <a:sym typeface="Montserrat"/>
              </a:rPr>
              <a:t>Moyal</a:t>
            </a:r>
            <a:r>
              <a:rPr lang="en-US" sz="2800" dirty="0">
                <a:sym typeface="Montserrat"/>
              </a:rPr>
              <a:t> v. </a:t>
            </a:r>
            <a:r>
              <a:rPr lang="en-US" sz="2800" dirty="0" err="1">
                <a:sym typeface="Montserrat"/>
              </a:rPr>
              <a:t>Musterland</a:t>
            </a:r>
            <a:r>
              <a:rPr lang="en-US" sz="2800" dirty="0">
                <a:sym typeface="Montserrat"/>
              </a:rPr>
              <a:t> 539 F. Supp. 3d 305 (S.D.N.Y. 2021) (rejecting claim that Chapter 15 proceeding is required to enforce foreign discharge as “absurd”); see also EMA Garp Fund v. </a:t>
            </a:r>
            <a:r>
              <a:rPr lang="en-US" sz="2800" dirty="0" err="1">
                <a:sym typeface="Montserrat"/>
              </a:rPr>
              <a:t>Banro</a:t>
            </a:r>
            <a:r>
              <a:rPr lang="en-US" sz="2800" dirty="0">
                <a:sym typeface="Montserrat"/>
              </a:rPr>
              <a:t> Corp., 2019 WL 773988 (S.D.N.Y. 2019) (defendants “under no obligation to file anything in U.S. courts in order to earn [comity] for the Canadian courts”).</a:t>
            </a:r>
          </a:p>
          <a:p>
            <a:pPr marL="1104900" lvl="2" indent="-228600">
              <a:lnSpc>
                <a:spcPct val="90000"/>
              </a:lnSpc>
              <a:spcAft>
                <a:spcPts val="1200"/>
              </a:spcAft>
              <a:buFont typeface="Arial" panose="020B0604020202020204" pitchFamily="34" charset="0"/>
              <a:buChar char="•"/>
            </a:pPr>
            <a:r>
              <a:rPr lang="en-US" sz="2800" dirty="0">
                <a:sym typeface="Montserrat"/>
              </a:rPr>
              <a:t>But other courts have taken a narrower view. </a:t>
            </a:r>
          </a:p>
          <a:p>
            <a:pPr marL="1104900" lvl="2" indent="-228600">
              <a:lnSpc>
                <a:spcPct val="90000"/>
              </a:lnSpc>
              <a:spcAft>
                <a:spcPts val="1200"/>
              </a:spcAft>
              <a:buFont typeface="Arial" panose="020B0604020202020204" pitchFamily="34" charset="0"/>
              <a:buChar char="•"/>
            </a:pPr>
            <a:r>
              <a:rPr lang="en-US" sz="2800" dirty="0">
                <a:sym typeface="Montserrat"/>
              </a:rPr>
              <a:t>See e.g., Halo Creative v. </a:t>
            </a:r>
            <a:r>
              <a:rPr lang="en-US" sz="2800" dirty="0" err="1">
                <a:sym typeface="Montserrat"/>
              </a:rPr>
              <a:t>Comptoir</a:t>
            </a:r>
            <a:r>
              <a:rPr lang="en-US" sz="2800" dirty="0">
                <a:sym typeface="Montserrat"/>
              </a:rPr>
              <a:t> Des </a:t>
            </a:r>
            <a:r>
              <a:rPr lang="en-US" sz="2800" dirty="0" err="1">
                <a:sym typeface="Montserrat"/>
              </a:rPr>
              <a:t>Indes</a:t>
            </a:r>
            <a:r>
              <a:rPr lang="en-US" sz="2800" dirty="0">
                <a:sym typeface="Montserrat"/>
              </a:rPr>
              <a:t>, 2018 WL 4742066 (N.D. Ill 2018) (holding that a foreign debtor must receive Chapter 15 recognition to seek relief in a pending civil suit).</a:t>
            </a:r>
          </a:p>
        </p:txBody>
      </p:sp>
    </p:spTree>
    <p:extLst>
      <p:ext uri="{BB962C8B-B14F-4D97-AF65-F5344CB8AC3E}">
        <p14:creationId xmlns:p14="http://schemas.microsoft.com/office/powerpoint/2010/main" val="1326783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2">
            <a:extLst>
              <a:ext uri="{FF2B5EF4-FFF2-40B4-BE49-F238E27FC236}">
                <a16:creationId xmlns:a16="http://schemas.microsoft.com/office/drawing/2014/main" id="{B90CA8C3-5D56-621F-D359-3AA620DDC877}"/>
              </a:ext>
            </a:extLst>
          </p:cNvPr>
          <p:cNvSpPr txBox="1"/>
          <p:nvPr/>
        </p:nvSpPr>
        <p:spPr>
          <a:xfrm>
            <a:off x="685800" y="788777"/>
            <a:ext cx="16783442" cy="104087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kern="1200" dirty="0">
                <a:solidFill>
                  <a:schemeClr val="tx1"/>
                </a:solidFill>
                <a:latin typeface="+mj-lt"/>
                <a:ea typeface="+mj-ea"/>
                <a:cs typeface="+mj-cs"/>
                <a:sym typeface="Montserrat Ultra-Bold"/>
              </a:rPr>
              <a:t>Recognition Under Chapter 15</a:t>
            </a:r>
          </a:p>
        </p:txBody>
      </p:sp>
      <p:pic>
        <p:nvPicPr>
          <p:cNvPr id="4" name="Graphic 3" descr="Gavel">
            <a:extLst>
              <a:ext uri="{FF2B5EF4-FFF2-40B4-BE49-F238E27FC236}">
                <a16:creationId xmlns:a16="http://schemas.microsoft.com/office/drawing/2014/main" id="{67EE35E0-DE9F-C858-40B4-AD37802C51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653" y="1984938"/>
            <a:ext cx="5814247" cy="5814247"/>
          </a:xfrm>
          <a:prstGeom prst="rect">
            <a:avLst/>
          </a:prstGeom>
        </p:spPr>
      </p:pic>
      <p:sp>
        <p:nvSpPr>
          <p:cNvPr id="3" name="TextBox 13">
            <a:extLst>
              <a:ext uri="{FF2B5EF4-FFF2-40B4-BE49-F238E27FC236}">
                <a16:creationId xmlns:a16="http://schemas.microsoft.com/office/drawing/2014/main" id="{1E6BF34C-59E3-7DB4-D919-DF7054EB051E}"/>
              </a:ext>
            </a:extLst>
          </p:cNvPr>
          <p:cNvSpPr txBox="1"/>
          <p:nvPr/>
        </p:nvSpPr>
        <p:spPr>
          <a:xfrm>
            <a:off x="4343400" y="1984938"/>
            <a:ext cx="12683697" cy="7273362"/>
          </a:xfrm>
          <a:prstGeom prst="rect">
            <a:avLst/>
          </a:prstGeom>
        </p:spPr>
        <p:txBody>
          <a:bodyPr vert="horz" lIns="91440" tIns="45720" rIns="91440" bIns="45720" rtlCol="0" anchor="t">
            <a:noAutofit/>
          </a:bodyPr>
          <a:lstStyle/>
          <a:p>
            <a:pPr marL="647700" lvl="1" indent="-228600">
              <a:lnSpc>
                <a:spcPct val="90000"/>
              </a:lnSpc>
              <a:spcAft>
                <a:spcPts val="1200"/>
              </a:spcAft>
              <a:buFont typeface="Arial" panose="020B0604020202020204" pitchFamily="34" charset="0"/>
              <a:buChar char="•"/>
            </a:pPr>
            <a:r>
              <a:rPr lang="en-US" sz="2200" dirty="0">
                <a:sym typeface="Montserrat"/>
              </a:rPr>
              <a:t>Recent Objections to third party releases in chapter 15 cases </a:t>
            </a:r>
          </a:p>
          <a:p>
            <a:pPr marL="1562100" lvl="3" indent="-228600">
              <a:lnSpc>
                <a:spcPct val="90000"/>
              </a:lnSpc>
              <a:spcAft>
                <a:spcPts val="1200"/>
              </a:spcAft>
              <a:buFont typeface="Arial" panose="020B0604020202020204" pitchFamily="34" charset="0"/>
              <a:buChar char="•"/>
            </a:pPr>
            <a:r>
              <a:rPr lang="en-US" sz="2200" dirty="0">
                <a:sym typeface="Montserrat"/>
              </a:rPr>
              <a:t>The UST objected to the third party releases in </a:t>
            </a:r>
            <a:r>
              <a:rPr lang="en-US" sz="2200" dirty="0" err="1">
                <a:sym typeface="Montserrat"/>
              </a:rPr>
              <a:t>Yuzhou</a:t>
            </a:r>
            <a:r>
              <a:rPr lang="en-US" sz="2200" dirty="0">
                <a:sym typeface="Montserrat"/>
              </a:rPr>
              <a:t> based on several grounds </a:t>
            </a:r>
          </a:p>
          <a:p>
            <a:pPr marL="2019300" lvl="4" indent="-228600">
              <a:lnSpc>
                <a:spcPct val="90000"/>
              </a:lnSpc>
              <a:spcAft>
                <a:spcPts val="1200"/>
              </a:spcAft>
              <a:buFont typeface="Arial" panose="020B0604020202020204" pitchFamily="34" charset="0"/>
              <a:buChar char="•"/>
            </a:pPr>
            <a:r>
              <a:rPr lang="en-US" sz="2200" dirty="0">
                <a:sym typeface="Montserrat"/>
              </a:rPr>
              <a:t>Exceeds Chapter 15 Authority: The proposed nonconsensual third-party releases expand Chapter 15 beyond the authority provided for post-recognition relief under sections 1507 and 1521. </a:t>
            </a:r>
          </a:p>
          <a:p>
            <a:pPr marL="2019300" lvl="4" indent="-228600">
              <a:lnSpc>
                <a:spcPct val="90000"/>
              </a:lnSpc>
              <a:spcAft>
                <a:spcPts val="1200"/>
              </a:spcAft>
              <a:buFont typeface="Arial" panose="020B0604020202020204" pitchFamily="34" charset="0"/>
              <a:buChar char="•"/>
            </a:pPr>
            <a:r>
              <a:rPr lang="en-US" sz="2200" dirty="0">
                <a:sym typeface="Montserrat"/>
              </a:rPr>
              <a:t>Premature and Unnecessary: The Foreign Representative does not require the approval of the U.S. Court to enforce the releases, making the request premature and unnecessary as there is no current case or controversy.</a:t>
            </a:r>
          </a:p>
          <a:p>
            <a:pPr marL="2019300" lvl="4" indent="-228600">
              <a:lnSpc>
                <a:spcPct val="90000"/>
              </a:lnSpc>
              <a:spcAft>
                <a:spcPts val="1200"/>
              </a:spcAft>
              <a:buFont typeface="Arial" panose="020B0604020202020204" pitchFamily="34" charset="0"/>
              <a:buChar char="•"/>
            </a:pPr>
            <a:r>
              <a:rPr lang="en-US" sz="2200" dirty="0">
                <a:sym typeface="Montserrat"/>
              </a:rPr>
              <a:t>Contrary to Public Policy: The releases are manifestly contrary to U.S. public policy, as nonconsensual third-party releases are not permissible under U.S. bankruptcy law (Harrington v. Purdue Pharma, L.P., 2024). </a:t>
            </a:r>
          </a:p>
          <a:p>
            <a:pPr marL="2019300" lvl="4" indent="-228600">
              <a:lnSpc>
                <a:spcPct val="90000"/>
              </a:lnSpc>
              <a:spcAft>
                <a:spcPts val="1200"/>
              </a:spcAft>
              <a:buFont typeface="Arial" panose="020B0604020202020204" pitchFamily="34" charset="0"/>
              <a:buChar char="•"/>
            </a:pPr>
            <a:r>
              <a:rPr lang="en-US" sz="2200" dirty="0">
                <a:sym typeface="Montserrat"/>
              </a:rPr>
              <a:t>Incomplete Record: The record is incomplete regarding the information presented to creditors and the Hong Kong Court about the releases, making it difficult to assess whether the principles of comity are satisfied under section 1507(b).</a:t>
            </a:r>
          </a:p>
          <a:p>
            <a:pPr marL="2019300" lvl="4" indent="-228600">
              <a:lnSpc>
                <a:spcPct val="90000"/>
              </a:lnSpc>
              <a:spcAft>
                <a:spcPts val="1200"/>
              </a:spcAft>
              <a:buFont typeface="Arial" panose="020B0604020202020204" pitchFamily="34" charset="0"/>
              <a:buChar char="•"/>
            </a:pPr>
            <a:r>
              <a:rPr lang="en-US" sz="2200" dirty="0">
                <a:sym typeface="Montserrat"/>
              </a:rPr>
              <a:t>Overly Broad Exculpation: If construed as exculpation, the releases are overly broad and contravene relevant case law, extending beyond what is permissible under U.S. law. </a:t>
            </a:r>
          </a:p>
          <a:p>
            <a:pPr marL="633413" lvl="2" indent="-228600">
              <a:lnSpc>
                <a:spcPct val="90000"/>
              </a:lnSpc>
              <a:spcAft>
                <a:spcPts val="1200"/>
              </a:spcAft>
              <a:buFont typeface="Arial" panose="020B0604020202020204" pitchFamily="34" charset="0"/>
              <a:buChar char="•"/>
            </a:pPr>
            <a:r>
              <a:rPr lang="en-US" sz="2200" dirty="0">
                <a:sym typeface="Montserrat"/>
              </a:rPr>
              <a:t>Are third party releases manifestly contrary to US public policy?</a:t>
            </a:r>
          </a:p>
          <a:p>
            <a:pPr marL="633413" lvl="2" indent="-228600">
              <a:lnSpc>
                <a:spcPct val="90000"/>
              </a:lnSpc>
              <a:spcAft>
                <a:spcPts val="1200"/>
              </a:spcAft>
              <a:buFont typeface="Arial" panose="020B0604020202020204" pitchFamily="34" charset="0"/>
              <a:buChar char="•"/>
            </a:pPr>
            <a:r>
              <a:rPr lang="en-US" sz="2200" dirty="0">
                <a:sym typeface="Montserrat"/>
              </a:rPr>
              <a:t>Let’s assume we can only get the same kind of out-out third party releases you can get in the US? Is there still a benefit to restructuring outside the US even without releases?</a:t>
            </a:r>
          </a:p>
        </p:txBody>
      </p:sp>
      <p:sp>
        <p:nvSpPr>
          <p:cNvPr id="17" name="Rectangle 1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9601198"/>
            <a:ext cx="18288000" cy="68516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57900" y="9601198"/>
            <a:ext cx="12230097" cy="685158"/>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76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43345-33EF-A07F-CDEB-29C59BD0D45F}"/>
              </a:ext>
            </a:extLst>
          </p:cNvPr>
          <p:cNvSpPr>
            <a:spLocks noGrp="1"/>
          </p:cNvSpPr>
          <p:nvPr>
            <p:ph type="title"/>
          </p:nvPr>
        </p:nvSpPr>
        <p:spPr>
          <a:xfrm>
            <a:off x="304800" y="2400300"/>
            <a:ext cx="17068800" cy="1828800"/>
          </a:xfrm>
        </p:spPr>
        <p:txBody>
          <a:bodyPr>
            <a:normAutofit/>
          </a:bodyPr>
          <a:lstStyle/>
          <a:p>
            <a:pPr algn="ctr"/>
            <a:r>
              <a:rPr lang="en-US" dirty="0">
                <a:solidFill>
                  <a:schemeClr val="bg1"/>
                </a:solidFill>
              </a:rPr>
              <a:t>Choosing a restructuring forum in light of Purdue: </a:t>
            </a:r>
            <a:br>
              <a:rPr lang="en-US" dirty="0">
                <a:solidFill>
                  <a:schemeClr val="bg1"/>
                </a:solidFill>
              </a:rPr>
            </a:br>
            <a:r>
              <a:rPr lang="en-US" dirty="0">
                <a:solidFill>
                  <a:schemeClr val="bg1"/>
                </a:solidFill>
              </a:rPr>
              <a:t>should US companies restructure abroad?</a:t>
            </a:r>
            <a:endParaRPr lang="en-GB" dirty="0">
              <a:solidFill>
                <a:schemeClr val="bg1"/>
              </a:solidFill>
            </a:endParaRPr>
          </a:p>
        </p:txBody>
      </p:sp>
      <p:sp>
        <p:nvSpPr>
          <p:cNvPr id="6" name="Title 3">
            <a:extLst>
              <a:ext uri="{FF2B5EF4-FFF2-40B4-BE49-F238E27FC236}">
                <a16:creationId xmlns:a16="http://schemas.microsoft.com/office/drawing/2014/main" id="{6E020C5F-407D-98D0-AC64-A61991763943}"/>
              </a:ext>
            </a:extLst>
          </p:cNvPr>
          <p:cNvSpPr txBox="1">
            <a:spLocks/>
          </p:cNvSpPr>
          <p:nvPr/>
        </p:nvSpPr>
        <p:spPr>
          <a:xfrm>
            <a:off x="762000" y="4686300"/>
            <a:ext cx="17068800" cy="56007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b="0" cap="none" dirty="0">
                <a:solidFill>
                  <a:schemeClr val="bg1"/>
                </a:solidFill>
              </a:rPr>
              <a:t>Moderator: Kathlene Burke – Maples &amp; Calder (Ireland) LLP</a:t>
            </a:r>
          </a:p>
          <a:p>
            <a:r>
              <a:rPr lang="en-US" b="0" cap="none" dirty="0">
                <a:solidFill>
                  <a:schemeClr val="bg1"/>
                </a:solidFill>
              </a:rPr>
              <a:t>Speakers:</a:t>
            </a:r>
          </a:p>
          <a:p>
            <a:r>
              <a:rPr lang="en-GB" b="0" cap="none" dirty="0">
                <a:solidFill>
                  <a:schemeClr val="bg1"/>
                </a:solidFill>
              </a:rPr>
              <a:t>Sharon Hamilton – Ernst &amp; Young Inc.</a:t>
            </a:r>
          </a:p>
          <a:p>
            <a:r>
              <a:rPr lang="en-GB" b="0" cap="none" dirty="0">
                <a:solidFill>
                  <a:schemeClr val="bg1"/>
                </a:solidFill>
              </a:rPr>
              <a:t>Thomas Kessler – Cleary Gottlieb Steen &amp; Hamilton LLP</a:t>
            </a:r>
          </a:p>
          <a:p>
            <a:r>
              <a:rPr lang="en-US" b="0" cap="none" dirty="0">
                <a:solidFill>
                  <a:schemeClr val="bg1"/>
                </a:solidFill>
              </a:rPr>
              <a:t>Linc Rogers – Blake, Cassels &amp; Graydon  LLP</a:t>
            </a:r>
          </a:p>
          <a:p>
            <a:r>
              <a:rPr lang="en-GB" b="0" cap="none" dirty="0">
                <a:solidFill>
                  <a:schemeClr val="bg1"/>
                </a:solidFill>
              </a:rPr>
              <a:t>Ruairi </a:t>
            </a:r>
            <a:r>
              <a:rPr lang="en-GB" b="0" cap="none" dirty="0" err="1">
                <a:solidFill>
                  <a:schemeClr val="bg1"/>
                </a:solidFill>
              </a:rPr>
              <a:t>Rynn</a:t>
            </a:r>
            <a:r>
              <a:rPr lang="en-GB" b="0" cap="none" dirty="0">
                <a:solidFill>
                  <a:schemeClr val="bg1"/>
                </a:solidFill>
              </a:rPr>
              <a:t> – William Fry LLP</a:t>
            </a:r>
          </a:p>
          <a:p>
            <a:r>
              <a:rPr lang="en-GB" b="0" cap="none" dirty="0">
                <a:solidFill>
                  <a:schemeClr val="bg1"/>
                </a:solidFill>
              </a:rPr>
              <a:t>Joshua Sturm – Davis Polk </a:t>
            </a:r>
            <a:r>
              <a:rPr lang="en-GB" b="0" cap="none">
                <a:solidFill>
                  <a:schemeClr val="bg1"/>
                </a:solidFill>
              </a:rPr>
              <a:t>&amp; Wardwell LLP</a:t>
            </a:r>
            <a:endParaRPr lang="en-GB" b="0" cap="none" dirty="0">
              <a:solidFill>
                <a:schemeClr val="bg1"/>
              </a:solidFill>
            </a:endParaRPr>
          </a:p>
        </p:txBody>
      </p:sp>
    </p:spTree>
    <p:extLst>
      <p:ext uri="{BB962C8B-B14F-4D97-AF65-F5344CB8AC3E}">
        <p14:creationId xmlns:p14="http://schemas.microsoft.com/office/powerpoint/2010/main" val="31794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lluminated San Francisco City Hall">
            <a:extLst>
              <a:ext uri="{FF2B5EF4-FFF2-40B4-BE49-F238E27FC236}">
                <a16:creationId xmlns:a16="http://schemas.microsoft.com/office/drawing/2014/main" id="{CF691E52-6552-4BCD-8585-0703D5386EC3}"/>
              </a:ext>
            </a:extLst>
          </p:cNvPr>
          <p:cNvPicPr>
            <a:picLocks noChangeAspect="1"/>
          </p:cNvPicPr>
          <p:nvPr/>
        </p:nvPicPr>
        <p:blipFill>
          <a:blip r:embed="rId2">
            <a:alphaModFix amt="50000"/>
          </a:blip>
          <a:srcRect t="15709" r="1" b="1"/>
          <a:stretch/>
        </p:blipFill>
        <p:spPr>
          <a:xfrm>
            <a:off x="20" y="10"/>
            <a:ext cx="18283406" cy="10286990"/>
          </a:xfrm>
          <a:prstGeom prst="rect">
            <a:avLst/>
          </a:prstGeom>
        </p:spPr>
      </p:pic>
      <p:sp>
        <p:nvSpPr>
          <p:cNvPr id="2" name="Title 1">
            <a:extLst>
              <a:ext uri="{FF2B5EF4-FFF2-40B4-BE49-F238E27FC236}">
                <a16:creationId xmlns:a16="http://schemas.microsoft.com/office/drawing/2014/main" id="{74C12AAC-89BB-6E8C-6AE2-A9EBFC48BF8B}"/>
              </a:ext>
            </a:extLst>
          </p:cNvPr>
          <p:cNvSpPr>
            <a:spLocks noGrp="1"/>
          </p:cNvSpPr>
          <p:nvPr>
            <p:ph type="title"/>
          </p:nvPr>
        </p:nvSpPr>
        <p:spPr>
          <a:xfrm>
            <a:off x="2290572" y="1687068"/>
            <a:ext cx="13716000" cy="4594860"/>
          </a:xfrm>
        </p:spPr>
        <p:txBody>
          <a:bodyPr vert="horz" lIns="91440" tIns="45720" rIns="91440" bIns="45720" rtlCol="0" anchor="b">
            <a:normAutofit/>
          </a:bodyPr>
          <a:lstStyle/>
          <a:p>
            <a:pPr algn="ctr">
              <a:lnSpc>
                <a:spcPct val="90000"/>
              </a:lnSpc>
            </a:pPr>
            <a:r>
              <a:rPr lang="en-US" sz="9900" cap="none">
                <a:solidFill>
                  <a:schemeClr val="bg1"/>
                </a:solidFill>
                <a:sym typeface="Montserrat"/>
              </a:rPr>
              <a:t>Are Foreign Courts Accessible to US Companies?</a:t>
            </a:r>
            <a:endParaRPr lang="en-US" sz="9900" cap="none">
              <a:solidFill>
                <a:schemeClr val="bg1"/>
              </a:solidFill>
            </a:endParaRPr>
          </a:p>
        </p:txBody>
      </p:sp>
      <p:sp>
        <p:nvSpPr>
          <p:cNvPr id="3" name="Text Placeholder 2">
            <a:extLst>
              <a:ext uri="{FF2B5EF4-FFF2-40B4-BE49-F238E27FC236}">
                <a16:creationId xmlns:a16="http://schemas.microsoft.com/office/drawing/2014/main" id="{16CCF5A5-5DC5-37FF-7FC3-FB0E00F3CE00}"/>
              </a:ext>
            </a:extLst>
          </p:cNvPr>
          <p:cNvSpPr>
            <a:spLocks noGrp="1"/>
          </p:cNvSpPr>
          <p:nvPr>
            <p:ph type="body" idx="1"/>
          </p:nvPr>
        </p:nvSpPr>
        <p:spPr>
          <a:xfrm>
            <a:off x="2290572" y="6899148"/>
            <a:ext cx="13716000" cy="1841280"/>
          </a:xfrm>
        </p:spPr>
        <p:txBody>
          <a:bodyPr vert="horz" lIns="91440" tIns="45720" rIns="91440" bIns="45720" rtlCol="0">
            <a:normAutofit/>
          </a:bodyPr>
          <a:lstStyle/>
          <a:p>
            <a:pPr algn="ctr">
              <a:lnSpc>
                <a:spcPct val="90000"/>
              </a:lnSpc>
              <a:spcBef>
                <a:spcPts val="1000"/>
              </a:spcBef>
            </a:pPr>
            <a:r>
              <a:rPr lang="en-US" sz="5600" dirty="0">
                <a:solidFill>
                  <a:schemeClr val="bg1"/>
                </a:solidFill>
              </a:rPr>
              <a:t>Jurisdiction </a:t>
            </a:r>
          </a:p>
        </p:txBody>
      </p:sp>
      <p:sp>
        <p:nvSpPr>
          <p:cNvPr id="27"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1309" y="6552934"/>
            <a:ext cx="6365383" cy="27432"/>
          </a:xfrm>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57300" y="1081429"/>
            <a:ext cx="15773400" cy="8124141"/>
          </a:xfrm>
          <a:custGeom>
            <a:avLst/>
            <a:gdLst>
              <a:gd name="connsiteX0" fmla="*/ 0 w 15773400"/>
              <a:gd name="connsiteY0" fmla="*/ 0 h 8124141"/>
              <a:gd name="connsiteX1" fmla="*/ 528066 w 15773400"/>
              <a:gd name="connsiteY1" fmla="*/ 0 h 8124141"/>
              <a:gd name="connsiteX2" fmla="*/ 740664 w 15773400"/>
              <a:gd name="connsiteY2" fmla="*/ 0 h 8124141"/>
              <a:gd name="connsiteX3" fmla="*/ 1741932 w 15773400"/>
              <a:gd name="connsiteY3" fmla="*/ 0 h 8124141"/>
              <a:gd name="connsiteX4" fmla="*/ 2269998 w 15773400"/>
              <a:gd name="connsiteY4" fmla="*/ 0 h 8124141"/>
              <a:gd name="connsiteX5" fmla="*/ 2798064 w 15773400"/>
              <a:gd name="connsiteY5" fmla="*/ 0 h 8124141"/>
              <a:gd name="connsiteX6" fmla="*/ 3799332 w 15773400"/>
              <a:gd name="connsiteY6" fmla="*/ 0 h 8124141"/>
              <a:gd name="connsiteX7" fmla="*/ 4169664 w 15773400"/>
              <a:gd name="connsiteY7" fmla="*/ 0 h 8124141"/>
              <a:gd name="connsiteX8" fmla="*/ 5170932 w 15773400"/>
              <a:gd name="connsiteY8" fmla="*/ 0 h 8124141"/>
              <a:gd name="connsiteX9" fmla="*/ 6172200 w 15773400"/>
              <a:gd name="connsiteY9" fmla="*/ 0 h 8124141"/>
              <a:gd name="connsiteX10" fmla="*/ 6858000 w 15773400"/>
              <a:gd name="connsiteY10" fmla="*/ 0 h 8124141"/>
              <a:gd name="connsiteX11" fmla="*/ 7859268 w 15773400"/>
              <a:gd name="connsiteY11" fmla="*/ 0 h 8124141"/>
              <a:gd name="connsiteX12" fmla="*/ 8387334 w 15773400"/>
              <a:gd name="connsiteY12" fmla="*/ 0 h 8124141"/>
              <a:gd name="connsiteX13" fmla="*/ 8915400 w 15773400"/>
              <a:gd name="connsiteY13" fmla="*/ 0 h 8124141"/>
              <a:gd name="connsiteX14" fmla="*/ 9758934 w 15773400"/>
              <a:gd name="connsiteY14" fmla="*/ 0 h 8124141"/>
              <a:gd name="connsiteX15" fmla="*/ 10287000 w 15773400"/>
              <a:gd name="connsiteY15" fmla="*/ 0 h 8124141"/>
              <a:gd name="connsiteX16" fmla="*/ 11288268 w 15773400"/>
              <a:gd name="connsiteY16" fmla="*/ 0 h 8124141"/>
              <a:gd name="connsiteX17" fmla="*/ 12289536 w 15773400"/>
              <a:gd name="connsiteY17" fmla="*/ 0 h 8124141"/>
              <a:gd name="connsiteX18" fmla="*/ 12975336 w 15773400"/>
              <a:gd name="connsiteY18" fmla="*/ 0 h 8124141"/>
              <a:gd name="connsiteX19" fmla="*/ 13503402 w 15773400"/>
              <a:gd name="connsiteY19" fmla="*/ 0 h 8124141"/>
              <a:gd name="connsiteX20" fmla="*/ 13716000 w 15773400"/>
              <a:gd name="connsiteY20" fmla="*/ 0 h 8124141"/>
              <a:gd name="connsiteX21" fmla="*/ 14086332 w 15773400"/>
              <a:gd name="connsiteY21" fmla="*/ 0 h 8124141"/>
              <a:gd name="connsiteX22" fmla="*/ 14456664 w 15773400"/>
              <a:gd name="connsiteY22" fmla="*/ 0 h 8124141"/>
              <a:gd name="connsiteX23" fmla="*/ 14984730 w 15773400"/>
              <a:gd name="connsiteY23" fmla="*/ 0 h 8124141"/>
              <a:gd name="connsiteX24" fmla="*/ 15773400 w 15773400"/>
              <a:gd name="connsiteY24" fmla="*/ 0 h 8124141"/>
              <a:gd name="connsiteX25" fmla="*/ 15773400 w 15773400"/>
              <a:gd name="connsiteY25" fmla="*/ 677012 h 8124141"/>
              <a:gd name="connsiteX26" fmla="*/ 15773400 w 15773400"/>
              <a:gd name="connsiteY26" fmla="*/ 1354024 h 8124141"/>
              <a:gd name="connsiteX27" fmla="*/ 15773400 w 15773400"/>
              <a:gd name="connsiteY27" fmla="*/ 2031035 h 8124141"/>
              <a:gd name="connsiteX28" fmla="*/ 15773400 w 15773400"/>
              <a:gd name="connsiteY28" fmla="*/ 2870530 h 8124141"/>
              <a:gd name="connsiteX29" fmla="*/ 15773400 w 15773400"/>
              <a:gd name="connsiteY29" fmla="*/ 3628783 h 8124141"/>
              <a:gd name="connsiteX30" fmla="*/ 15773400 w 15773400"/>
              <a:gd name="connsiteY30" fmla="*/ 4062071 h 8124141"/>
              <a:gd name="connsiteX31" fmla="*/ 15773400 w 15773400"/>
              <a:gd name="connsiteY31" fmla="*/ 4657841 h 8124141"/>
              <a:gd name="connsiteX32" fmla="*/ 15773400 w 15773400"/>
              <a:gd name="connsiteY32" fmla="*/ 5497335 h 8124141"/>
              <a:gd name="connsiteX33" fmla="*/ 15773400 w 15773400"/>
              <a:gd name="connsiteY33" fmla="*/ 6174347 h 8124141"/>
              <a:gd name="connsiteX34" fmla="*/ 15773400 w 15773400"/>
              <a:gd name="connsiteY34" fmla="*/ 6932600 h 8124141"/>
              <a:gd name="connsiteX35" fmla="*/ 15773400 w 15773400"/>
              <a:gd name="connsiteY35" fmla="*/ 7528371 h 8124141"/>
              <a:gd name="connsiteX36" fmla="*/ 15773400 w 15773400"/>
              <a:gd name="connsiteY36" fmla="*/ 8124141 h 8124141"/>
              <a:gd name="connsiteX37" fmla="*/ 14772132 w 15773400"/>
              <a:gd name="connsiteY37" fmla="*/ 8124141 h 8124141"/>
              <a:gd name="connsiteX38" fmla="*/ 14401800 w 15773400"/>
              <a:gd name="connsiteY38" fmla="*/ 8124141 h 8124141"/>
              <a:gd name="connsiteX39" fmla="*/ 14189202 w 15773400"/>
              <a:gd name="connsiteY39" fmla="*/ 8124141 h 8124141"/>
              <a:gd name="connsiteX40" fmla="*/ 13818870 w 15773400"/>
              <a:gd name="connsiteY40" fmla="*/ 8124141 h 8124141"/>
              <a:gd name="connsiteX41" fmla="*/ 13290804 w 15773400"/>
              <a:gd name="connsiteY41" fmla="*/ 8124141 h 8124141"/>
              <a:gd name="connsiteX42" fmla="*/ 12605004 w 15773400"/>
              <a:gd name="connsiteY42" fmla="*/ 8124141 h 8124141"/>
              <a:gd name="connsiteX43" fmla="*/ 12234672 w 15773400"/>
              <a:gd name="connsiteY43" fmla="*/ 8124141 h 8124141"/>
              <a:gd name="connsiteX44" fmla="*/ 11233404 w 15773400"/>
              <a:gd name="connsiteY44" fmla="*/ 8124141 h 8124141"/>
              <a:gd name="connsiteX45" fmla="*/ 10547604 w 15773400"/>
              <a:gd name="connsiteY45" fmla="*/ 8124141 h 8124141"/>
              <a:gd name="connsiteX46" fmla="*/ 9546336 w 15773400"/>
              <a:gd name="connsiteY46" fmla="*/ 8124141 h 8124141"/>
              <a:gd name="connsiteX47" fmla="*/ 8702802 w 15773400"/>
              <a:gd name="connsiteY47" fmla="*/ 8124141 h 8124141"/>
              <a:gd name="connsiteX48" fmla="*/ 8174736 w 15773400"/>
              <a:gd name="connsiteY48" fmla="*/ 8124141 h 8124141"/>
              <a:gd name="connsiteX49" fmla="*/ 7331202 w 15773400"/>
              <a:gd name="connsiteY49" fmla="*/ 8124141 h 8124141"/>
              <a:gd name="connsiteX50" fmla="*/ 6960870 w 15773400"/>
              <a:gd name="connsiteY50" fmla="*/ 8124141 h 8124141"/>
              <a:gd name="connsiteX51" fmla="*/ 6275070 w 15773400"/>
              <a:gd name="connsiteY51" fmla="*/ 8124141 h 8124141"/>
              <a:gd name="connsiteX52" fmla="*/ 6062472 w 15773400"/>
              <a:gd name="connsiteY52" fmla="*/ 8124141 h 8124141"/>
              <a:gd name="connsiteX53" fmla="*/ 5061204 w 15773400"/>
              <a:gd name="connsiteY53" fmla="*/ 8124141 h 8124141"/>
              <a:gd name="connsiteX54" fmla="*/ 4375404 w 15773400"/>
              <a:gd name="connsiteY54" fmla="*/ 8124141 h 8124141"/>
              <a:gd name="connsiteX55" fmla="*/ 3374136 w 15773400"/>
              <a:gd name="connsiteY55" fmla="*/ 8124141 h 8124141"/>
              <a:gd name="connsiteX56" fmla="*/ 2846070 w 15773400"/>
              <a:gd name="connsiteY56" fmla="*/ 8124141 h 8124141"/>
              <a:gd name="connsiteX57" fmla="*/ 2475738 w 15773400"/>
              <a:gd name="connsiteY57" fmla="*/ 8124141 h 8124141"/>
              <a:gd name="connsiteX58" fmla="*/ 1789938 w 15773400"/>
              <a:gd name="connsiteY58" fmla="*/ 8124141 h 8124141"/>
              <a:gd name="connsiteX59" fmla="*/ 946404 w 15773400"/>
              <a:gd name="connsiteY59" fmla="*/ 8124141 h 8124141"/>
              <a:gd name="connsiteX60" fmla="*/ 0 w 15773400"/>
              <a:gd name="connsiteY60" fmla="*/ 8124141 h 8124141"/>
              <a:gd name="connsiteX61" fmla="*/ 0 w 15773400"/>
              <a:gd name="connsiteY61" fmla="*/ 7365888 h 8124141"/>
              <a:gd name="connsiteX62" fmla="*/ 0 w 15773400"/>
              <a:gd name="connsiteY62" fmla="*/ 6770118 h 8124141"/>
              <a:gd name="connsiteX63" fmla="*/ 0 w 15773400"/>
              <a:gd name="connsiteY63" fmla="*/ 6174347 h 8124141"/>
              <a:gd name="connsiteX64" fmla="*/ 0 w 15773400"/>
              <a:gd name="connsiteY64" fmla="*/ 5578577 h 8124141"/>
              <a:gd name="connsiteX65" fmla="*/ 0 w 15773400"/>
              <a:gd name="connsiteY65" fmla="*/ 4982806 h 8124141"/>
              <a:gd name="connsiteX66" fmla="*/ 0 w 15773400"/>
              <a:gd name="connsiteY66" fmla="*/ 4224553 h 8124141"/>
              <a:gd name="connsiteX67" fmla="*/ 0 w 15773400"/>
              <a:gd name="connsiteY67" fmla="*/ 3547542 h 8124141"/>
              <a:gd name="connsiteX68" fmla="*/ 0 w 15773400"/>
              <a:gd name="connsiteY68" fmla="*/ 3114254 h 8124141"/>
              <a:gd name="connsiteX69" fmla="*/ 0 w 15773400"/>
              <a:gd name="connsiteY69" fmla="*/ 2518484 h 8124141"/>
              <a:gd name="connsiteX70" fmla="*/ 0 w 15773400"/>
              <a:gd name="connsiteY70" fmla="*/ 1760231 h 8124141"/>
              <a:gd name="connsiteX71" fmla="*/ 0 w 15773400"/>
              <a:gd name="connsiteY71" fmla="*/ 1245702 h 8124141"/>
              <a:gd name="connsiteX72" fmla="*/ 0 w 15773400"/>
              <a:gd name="connsiteY72" fmla="*/ 0 h 812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5773400" h="8124141" extrusionOk="0">
                <a:moveTo>
                  <a:pt x="0" y="0"/>
                </a:moveTo>
                <a:cubicBezTo>
                  <a:pt x="132037" y="-6049"/>
                  <a:pt x="341573" y="8190"/>
                  <a:pt x="528066" y="0"/>
                </a:cubicBezTo>
                <a:cubicBezTo>
                  <a:pt x="714559" y="-8190"/>
                  <a:pt x="678534" y="9837"/>
                  <a:pt x="740664" y="0"/>
                </a:cubicBezTo>
                <a:cubicBezTo>
                  <a:pt x="802794" y="-9837"/>
                  <a:pt x="1513465" y="11077"/>
                  <a:pt x="1741932" y="0"/>
                </a:cubicBezTo>
                <a:cubicBezTo>
                  <a:pt x="1970399" y="-11077"/>
                  <a:pt x="2079676" y="-3524"/>
                  <a:pt x="2269998" y="0"/>
                </a:cubicBezTo>
                <a:cubicBezTo>
                  <a:pt x="2460320" y="3524"/>
                  <a:pt x="2572653" y="-14245"/>
                  <a:pt x="2798064" y="0"/>
                </a:cubicBezTo>
                <a:cubicBezTo>
                  <a:pt x="3023475" y="14245"/>
                  <a:pt x="3334995" y="-2251"/>
                  <a:pt x="3799332" y="0"/>
                </a:cubicBezTo>
                <a:cubicBezTo>
                  <a:pt x="4263669" y="2251"/>
                  <a:pt x="4043877" y="-2074"/>
                  <a:pt x="4169664" y="0"/>
                </a:cubicBezTo>
                <a:cubicBezTo>
                  <a:pt x="4295451" y="2074"/>
                  <a:pt x="4947358" y="-19002"/>
                  <a:pt x="5170932" y="0"/>
                </a:cubicBezTo>
                <a:cubicBezTo>
                  <a:pt x="5394506" y="19002"/>
                  <a:pt x="5846960" y="25600"/>
                  <a:pt x="6172200" y="0"/>
                </a:cubicBezTo>
                <a:cubicBezTo>
                  <a:pt x="6497440" y="-25600"/>
                  <a:pt x="6640797" y="-28229"/>
                  <a:pt x="6858000" y="0"/>
                </a:cubicBezTo>
                <a:cubicBezTo>
                  <a:pt x="7075203" y="28229"/>
                  <a:pt x="7465467" y="-20429"/>
                  <a:pt x="7859268" y="0"/>
                </a:cubicBezTo>
                <a:cubicBezTo>
                  <a:pt x="8253069" y="20429"/>
                  <a:pt x="8279960" y="-3098"/>
                  <a:pt x="8387334" y="0"/>
                </a:cubicBezTo>
                <a:cubicBezTo>
                  <a:pt x="8494708" y="3098"/>
                  <a:pt x="8708488" y="-2237"/>
                  <a:pt x="8915400" y="0"/>
                </a:cubicBezTo>
                <a:cubicBezTo>
                  <a:pt x="9122312" y="2237"/>
                  <a:pt x="9423065" y="-8658"/>
                  <a:pt x="9758934" y="0"/>
                </a:cubicBezTo>
                <a:cubicBezTo>
                  <a:pt x="10094803" y="8658"/>
                  <a:pt x="10071049" y="-8233"/>
                  <a:pt x="10287000" y="0"/>
                </a:cubicBezTo>
                <a:cubicBezTo>
                  <a:pt x="10502951" y="8233"/>
                  <a:pt x="10864922" y="8333"/>
                  <a:pt x="11288268" y="0"/>
                </a:cubicBezTo>
                <a:cubicBezTo>
                  <a:pt x="11711614" y="-8333"/>
                  <a:pt x="12021623" y="-41884"/>
                  <a:pt x="12289536" y="0"/>
                </a:cubicBezTo>
                <a:cubicBezTo>
                  <a:pt x="12557449" y="41884"/>
                  <a:pt x="12682470" y="8350"/>
                  <a:pt x="12975336" y="0"/>
                </a:cubicBezTo>
                <a:cubicBezTo>
                  <a:pt x="13268202" y="-8350"/>
                  <a:pt x="13250017" y="-15601"/>
                  <a:pt x="13503402" y="0"/>
                </a:cubicBezTo>
                <a:cubicBezTo>
                  <a:pt x="13756787" y="15601"/>
                  <a:pt x="13629836" y="-5342"/>
                  <a:pt x="13716000" y="0"/>
                </a:cubicBezTo>
                <a:cubicBezTo>
                  <a:pt x="13802164" y="5342"/>
                  <a:pt x="13923423" y="-1390"/>
                  <a:pt x="14086332" y="0"/>
                </a:cubicBezTo>
                <a:cubicBezTo>
                  <a:pt x="14249241" y="1390"/>
                  <a:pt x="14274022" y="5815"/>
                  <a:pt x="14456664" y="0"/>
                </a:cubicBezTo>
                <a:cubicBezTo>
                  <a:pt x="14639306" y="-5815"/>
                  <a:pt x="14836815" y="-17774"/>
                  <a:pt x="14984730" y="0"/>
                </a:cubicBezTo>
                <a:cubicBezTo>
                  <a:pt x="15132645" y="17774"/>
                  <a:pt x="15380326" y="10857"/>
                  <a:pt x="15773400" y="0"/>
                </a:cubicBezTo>
                <a:cubicBezTo>
                  <a:pt x="15799733" y="267695"/>
                  <a:pt x="15750121" y="401975"/>
                  <a:pt x="15773400" y="677012"/>
                </a:cubicBezTo>
                <a:cubicBezTo>
                  <a:pt x="15796679" y="952049"/>
                  <a:pt x="15776060" y="1152174"/>
                  <a:pt x="15773400" y="1354024"/>
                </a:cubicBezTo>
                <a:cubicBezTo>
                  <a:pt x="15770740" y="1555874"/>
                  <a:pt x="15765005" y="1762692"/>
                  <a:pt x="15773400" y="2031035"/>
                </a:cubicBezTo>
                <a:cubicBezTo>
                  <a:pt x="15781795" y="2299378"/>
                  <a:pt x="15758852" y="2593576"/>
                  <a:pt x="15773400" y="2870530"/>
                </a:cubicBezTo>
                <a:cubicBezTo>
                  <a:pt x="15787948" y="3147484"/>
                  <a:pt x="15759787" y="3343231"/>
                  <a:pt x="15773400" y="3628783"/>
                </a:cubicBezTo>
                <a:cubicBezTo>
                  <a:pt x="15787013" y="3914335"/>
                  <a:pt x="15794652" y="3868421"/>
                  <a:pt x="15773400" y="4062071"/>
                </a:cubicBezTo>
                <a:cubicBezTo>
                  <a:pt x="15752148" y="4255721"/>
                  <a:pt x="15768448" y="4495596"/>
                  <a:pt x="15773400" y="4657841"/>
                </a:cubicBezTo>
                <a:cubicBezTo>
                  <a:pt x="15778353" y="4820086"/>
                  <a:pt x="15806066" y="5246668"/>
                  <a:pt x="15773400" y="5497335"/>
                </a:cubicBezTo>
                <a:cubicBezTo>
                  <a:pt x="15740734" y="5748002"/>
                  <a:pt x="15748194" y="5968988"/>
                  <a:pt x="15773400" y="6174347"/>
                </a:cubicBezTo>
                <a:cubicBezTo>
                  <a:pt x="15798606" y="6379706"/>
                  <a:pt x="15784182" y="6750921"/>
                  <a:pt x="15773400" y="6932600"/>
                </a:cubicBezTo>
                <a:cubicBezTo>
                  <a:pt x="15762618" y="7114279"/>
                  <a:pt x="15779642" y="7246624"/>
                  <a:pt x="15773400" y="7528371"/>
                </a:cubicBezTo>
                <a:cubicBezTo>
                  <a:pt x="15767158" y="7810118"/>
                  <a:pt x="15794083" y="7995933"/>
                  <a:pt x="15773400" y="8124141"/>
                </a:cubicBezTo>
                <a:cubicBezTo>
                  <a:pt x="15513806" y="8112387"/>
                  <a:pt x="15249303" y="8133566"/>
                  <a:pt x="14772132" y="8124141"/>
                </a:cubicBezTo>
                <a:cubicBezTo>
                  <a:pt x="14294961" y="8114716"/>
                  <a:pt x="14563254" y="8127520"/>
                  <a:pt x="14401800" y="8124141"/>
                </a:cubicBezTo>
                <a:cubicBezTo>
                  <a:pt x="14240346" y="8120762"/>
                  <a:pt x="14255545" y="8117277"/>
                  <a:pt x="14189202" y="8124141"/>
                </a:cubicBezTo>
                <a:cubicBezTo>
                  <a:pt x="14122859" y="8131005"/>
                  <a:pt x="13994812" y="8111813"/>
                  <a:pt x="13818870" y="8124141"/>
                </a:cubicBezTo>
                <a:cubicBezTo>
                  <a:pt x="13642928" y="8136469"/>
                  <a:pt x="13550574" y="8126424"/>
                  <a:pt x="13290804" y="8124141"/>
                </a:cubicBezTo>
                <a:cubicBezTo>
                  <a:pt x="13031034" y="8121858"/>
                  <a:pt x="12825604" y="8121435"/>
                  <a:pt x="12605004" y="8124141"/>
                </a:cubicBezTo>
                <a:cubicBezTo>
                  <a:pt x="12384404" y="8126847"/>
                  <a:pt x="12312741" y="8126689"/>
                  <a:pt x="12234672" y="8124141"/>
                </a:cubicBezTo>
                <a:cubicBezTo>
                  <a:pt x="12156603" y="8121593"/>
                  <a:pt x="11628171" y="8074559"/>
                  <a:pt x="11233404" y="8124141"/>
                </a:cubicBezTo>
                <a:cubicBezTo>
                  <a:pt x="10838637" y="8173723"/>
                  <a:pt x="10797795" y="8118102"/>
                  <a:pt x="10547604" y="8124141"/>
                </a:cubicBezTo>
                <a:cubicBezTo>
                  <a:pt x="10297413" y="8130180"/>
                  <a:pt x="9846566" y="8161478"/>
                  <a:pt x="9546336" y="8124141"/>
                </a:cubicBezTo>
                <a:cubicBezTo>
                  <a:pt x="9246106" y="8086804"/>
                  <a:pt x="8884125" y="8093486"/>
                  <a:pt x="8702802" y="8124141"/>
                </a:cubicBezTo>
                <a:cubicBezTo>
                  <a:pt x="8521479" y="8154796"/>
                  <a:pt x="8301390" y="8119725"/>
                  <a:pt x="8174736" y="8124141"/>
                </a:cubicBezTo>
                <a:cubicBezTo>
                  <a:pt x="8048082" y="8128557"/>
                  <a:pt x="7552273" y="8087305"/>
                  <a:pt x="7331202" y="8124141"/>
                </a:cubicBezTo>
                <a:cubicBezTo>
                  <a:pt x="7110131" y="8160977"/>
                  <a:pt x="7050173" y="8137074"/>
                  <a:pt x="6960870" y="8124141"/>
                </a:cubicBezTo>
                <a:cubicBezTo>
                  <a:pt x="6871567" y="8111208"/>
                  <a:pt x="6477100" y="8133708"/>
                  <a:pt x="6275070" y="8124141"/>
                </a:cubicBezTo>
                <a:cubicBezTo>
                  <a:pt x="6073040" y="8114574"/>
                  <a:pt x="6120265" y="8127350"/>
                  <a:pt x="6062472" y="8124141"/>
                </a:cubicBezTo>
                <a:cubicBezTo>
                  <a:pt x="6004679" y="8120932"/>
                  <a:pt x="5342670" y="8125748"/>
                  <a:pt x="5061204" y="8124141"/>
                </a:cubicBezTo>
                <a:cubicBezTo>
                  <a:pt x="4779738" y="8122534"/>
                  <a:pt x="4620815" y="8127941"/>
                  <a:pt x="4375404" y="8124141"/>
                </a:cubicBezTo>
                <a:cubicBezTo>
                  <a:pt x="4129993" y="8120341"/>
                  <a:pt x="3610646" y="8109978"/>
                  <a:pt x="3374136" y="8124141"/>
                </a:cubicBezTo>
                <a:cubicBezTo>
                  <a:pt x="3137626" y="8138304"/>
                  <a:pt x="3032223" y="8133433"/>
                  <a:pt x="2846070" y="8124141"/>
                </a:cubicBezTo>
                <a:cubicBezTo>
                  <a:pt x="2659917" y="8114849"/>
                  <a:pt x="2641911" y="8114448"/>
                  <a:pt x="2475738" y="8124141"/>
                </a:cubicBezTo>
                <a:cubicBezTo>
                  <a:pt x="2309565" y="8133834"/>
                  <a:pt x="2098441" y="8141614"/>
                  <a:pt x="1789938" y="8124141"/>
                </a:cubicBezTo>
                <a:cubicBezTo>
                  <a:pt x="1481435" y="8106668"/>
                  <a:pt x="1277263" y="8092086"/>
                  <a:pt x="946404" y="8124141"/>
                </a:cubicBezTo>
                <a:cubicBezTo>
                  <a:pt x="615545" y="8156196"/>
                  <a:pt x="347467" y="8093212"/>
                  <a:pt x="0" y="8124141"/>
                </a:cubicBezTo>
                <a:cubicBezTo>
                  <a:pt x="-8264" y="7782151"/>
                  <a:pt x="10647" y="7579969"/>
                  <a:pt x="0" y="7365888"/>
                </a:cubicBezTo>
                <a:cubicBezTo>
                  <a:pt x="-10647" y="7151807"/>
                  <a:pt x="-27239" y="6920409"/>
                  <a:pt x="0" y="6770118"/>
                </a:cubicBezTo>
                <a:cubicBezTo>
                  <a:pt x="27239" y="6619827"/>
                  <a:pt x="-9984" y="6357912"/>
                  <a:pt x="0" y="6174347"/>
                </a:cubicBezTo>
                <a:cubicBezTo>
                  <a:pt x="9984" y="5990782"/>
                  <a:pt x="14731" y="5808030"/>
                  <a:pt x="0" y="5578577"/>
                </a:cubicBezTo>
                <a:cubicBezTo>
                  <a:pt x="-14731" y="5349124"/>
                  <a:pt x="-3385" y="5231023"/>
                  <a:pt x="0" y="4982806"/>
                </a:cubicBezTo>
                <a:cubicBezTo>
                  <a:pt x="3385" y="4734589"/>
                  <a:pt x="12363" y="4559354"/>
                  <a:pt x="0" y="4224553"/>
                </a:cubicBezTo>
                <a:cubicBezTo>
                  <a:pt x="-12363" y="3889752"/>
                  <a:pt x="12530" y="3828830"/>
                  <a:pt x="0" y="3547542"/>
                </a:cubicBezTo>
                <a:cubicBezTo>
                  <a:pt x="-12530" y="3266254"/>
                  <a:pt x="-2744" y="3306241"/>
                  <a:pt x="0" y="3114254"/>
                </a:cubicBezTo>
                <a:cubicBezTo>
                  <a:pt x="2744" y="2922267"/>
                  <a:pt x="-12792" y="2669456"/>
                  <a:pt x="0" y="2518484"/>
                </a:cubicBezTo>
                <a:cubicBezTo>
                  <a:pt x="12792" y="2367512"/>
                  <a:pt x="33308" y="1953184"/>
                  <a:pt x="0" y="1760231"/>
                </a:cubicBezTo>
                <a:cubicBezTo>
                  <a:pt x="-33308" y="1567278"/>
                  <a:pt x="9390" y="1459423"/>
                  <a:pt x="0" y="1245702"/>
                </a:cubicBezTo>
                <a:cubicBezTo>
                  <a:pt x="-9390" y="1031981"/>
                  <a:pt x="-38703" y="540497"/>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70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2">
            <a:extLst>
              <a:ext uri="{FF2B5EF4-FFF2-40B4-BE49-F238E27FC236}">
                <a16:creationId xmlns:a16="http://schemas.microsoft.com/office/drawing/2014/main" id="{B90CA8C3-5D56-621F-D359-3AA620DDC877}"/>
              </a:ext>
            </a:extLst>
          </p:cNvPr>
          <p:cNvSpPr txBox="1"/>
          <p:nvPr/>
        </p:nvSpPr>
        <p:spPr>
          <a:xfrm>
            <a:off x="6830599" y="822696"/>
            <a:ext cx="10197812" cy="25134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mj-lt"/>
                <a:ea typeface="+mj-ea"/>
                <a:cs typeface="+mj-cs"/>
                <a:sym typeface="Montserrat Ultra-Bold"/>
              </a:rPr>
              <a:t>Canadian Courts are Accessible to Foreign Companies</a:t>
            </a:r>
          </a:p>
        </p:txBody>
      </p:sp>
      <p:pic>
        <p:nvPicPr>
          <p:cNvPr id="16" name="Picture 15">
            <a:extLst>
              <a:ext uri="{FF2B5EF4-FFF2-40B4-BE49-F238E27FC236}">
                <a16:creationId xmlns:a16="http://schemas.microsoft.com/office/drawing/2014/main" id="{018B303A-81C0-5410-FD00-B39484FD68A6}"/>
              </a:ext>
            </a:extLst>
          </p:cNvPr>
          <p:cNvPicPr>
            <a:picLocks noChangeAspect="1"/>
          </p:cNvPicPr>
          <p:nvPr/>
        </p:nvPicPr>
        <p:blipFill>
          <a:blip r:embed="rId2"/>
          <a:srcRect l="34901" r="30679"/>
          <a:stretch/>
        </p:blipFill>
        <p:spPr>
          <a:xfrm>
            <a:off x="1" y="10"/>
            <a:ext cx="6294744" cy="10286990"/>
          </a:xfrm>
          <a:prstGeom prst="rect">
            <a:avLst/>
          </a:prstGeom>
          <a:effectLst/>
        </p:spPr>
      </p:pic>
      <p:sp>
        <p:nvSpPr>
          <p:cNvPr id="4" name="TextBox 3">
            <a:extLst>
              <a:ext uri="{FF2B5EF4-FFF2-40B4-BE49-F238E27FC236}">
                <a16:creationId xmlns:a16="http://schemas.microsoft.com/office/drawing/2014/main" id="{411764AE-7DC7-2088-D69E-D215EA17FD0C}"/>
              </a:ext>
            </a:extLst>
          </p:cNvPr>
          <p:cNvSpPr txBox="1"/>
          <p:nvPr/>
        </p:nvSpPr>
        <p:spPr>
          <a:xfrm>
            <a:off x="7086600" y="3467100"/>
            <a:ext cx="10363200" cy="4770537"/>
          </a:xfrm>
          <a:prstGeom prst="rect">
            <a:avLst/>
          </a:prstGeom>
          <a:noFill/>
        </p:spPr>
        <p:txBody>
          <a:bodyPr wrap="square" rtlCol="0">
            <a:spAutoFit/>
          </a:bodyPr>
          <a:lstStyle/>
          <a:p>
            <a:pPr lvl="0"/>
            <a:r>
              <a:rPr lang="en-US" sz="2600" dirty="0"/>
              <a:t>To qualify for relief under the </a:t>
            </a:r>
            <a:r>
              <a:rPr lang="en-US" sz="2600" i="1" dirty="0"/>
              <a:t>Companies’ Creditors Arrangement Act </a:t>
            </a:r>
            <a:r>
              <a:rPr lang="en-US" sz="2600" dirty="0"/>
              <a:t>(CCAA), a debtor must:</a:t>
            </a:r>
          </a:p>
          <a:p>
            <a:pPr marL="742950" lvl="1" indent="-285750">
              <a:buFont typeface="Arial" panose="020B0604020202020204" pitchFamily="34" charset="0"/>
              <a:buChar char="•"/>
            </a:pPr>
            <a:r>
              <a:rPr lang="en-US" sz="2600" dirty="0"/>
              <a:t>Be a Canadian incorporated company or foreign incorporated company with assets in Canada or conducting business in Canada (certain regulated bodies such as banks and insurance companies are not eligible to file under the CCAA but instead may seek relief from creditors under the </a:t>
            </a:r>
            <a:r>
              <a:rPr lang="en-US" sz="2600" i="1" dirty="0"/>
              <a:t>Winding-up and Restructuring Act</a:t>
            </a:r>
            <a:r>
              <a:rPr lang="en-US" sz="2600" dirty="0"/>
              <a:t>). </a:t>
            </a:r>
          </a:p>
          <a:p>
            <a:pPr marL="742950" lvl="1" indent="-285750">
              <a:buFont typeface="Arial" panose="020B0604020202020204" pitchFamily="34" charset="0"/>
              <a:buChar char="•"/>
            </a:pPr>
            <a:r>
              <a:rPr lang="en-US" sz="2600" dirty="0"/>
              <a:t>Be insolvent or have committed an “act of bankruptcy” within the meaning set out in the </a:t>
            </a:r>
            <a:r>
              <a:rPr lang="en-US" sz="2600" i="1" dirty="0"/>
              <a:t>Bankruptcy &amp; Insolvency Act </a:t>
            </a:r>
            <a:r>
              <a:rPr lang="en-US" sz="2600" dirty="0"/>
              <a:t>(BIA). </a:t>
            </a:r>
          </a:p>
          <a:p>
            <a:pPr marL="742950" lvl="1" indent="-285750">
              <a:buFont typeface="Arial" panose="020B0604020202020204" pitchFamily="34" charset="0"/>
              <a:buChar char="•"/>
            </a:pPr>
            <a:r>
              <a:rPr lang="en-US" sz="2600" dirty="0"/>
              <a:t>Have in excess of C$5-million in debt or an aggregate in excess of C$5-million in debt if the debtor is part of a filing corporate family.</a:t>
            </a:r>
          </a:p>
          <a:p>
            <a:endParaRPr lang="en-GB" dirty="0"/>
          </a:p>
        </p:txBody>
      </p:sp>
    </p:spTree>
    <p:extLst>
      <p:ext uri="{BB962C8B-B14F-4D97-AF65-F5344CB8AC3E}">
        <p14:creationId xmlns:p14="http://schemas.microsoft.com/office/powerpoint/2010/main" val="259865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C62D-29CE-11B5-C26F-A23A9EE3DB28}"/>
              </a:ext>
            </a:extLst>
          </p:cNvPr>
          <p:cNvSpPr>
            <a:spLocks noGrp="1"/>
          </p:cNvSpPr>
          <p:nvPr>
            <p:ph type="title"/>
          </p:nvPr>
        </p:nvSpPr>
        <p:spPr>
          <a:xfrm>
            <a:off x="1257300" y="547688"/>
            <a:ext cx="14973300" cy="881063"/>
          </a:xfrm>
        </p:spPr>
        <p:txBody>
          <a:bodyPr/>
          <a:lstStyle/>
          <a:p>
            <a:r>
              <a:rPr lang="en-GB" sz="4800" dirty="0"/>
              <a:t>Irish Courts are Accessible to Foreign Companies</a:t>
            </a:r>
          </a:p>
        </p:txBody>
      </p:sp>
      <p:sp>
        <p:nvSpPr>
          <p:cNvPr id="7" name="TextBox 6">
            <a:extLst>
              <a:ext uri="{FF2B5EF4-FFF2-40B4-BE49-F238E27FC236}">
                <a16:creationId xmlns:a16="http://schemas.microsoft.com/office/drawing/2014/main" id="{BA21A71C-2B58-E497-9A44-CDE4AAC723CB}"/>
              </a:ext>
            </a:extLst>
          </p:cNvPr>
          <p:cNvSpPr txBox="1"/>
          <p:nvPr/>
        </p:nvSpPr>
        <p:spPr>
          <a:xfrm>
            <a:off x="1257300" y="2017154"/>
            <a:ext cx="14973300" cy="2108269"/>
          </a:xfrm>
          <a:prstGeom prst="rect">
            <a:avLst/>
          </a:prstGeom>
          <a:noFill/>
        </p:spPr>
        <p:txBody>
          <a:bodyPr wrap="square" rtlCol="0">
            <a:spAutoFit/>
          </a:bodyPr>
          <a:lstStyle/>
          <a:p>
            <a:pPr marL="428625" indent="-428625">
              <a:buFont typeface="Arial" panose="020B0604020202020204" pitchFamily="34" charset="0"/>
              <a:buChar char="•"/>
            </a:pPr>
            <a:r>
              <a:rPr lang="en-US" sz="2600" dirty="0"/>
              <a:t>Foreign companies with Irish COMI may access the Irish courts for examinership</a:t>
            </a:r>
          </a:p>
          <a:p>
            <a:pPr marL="428625" indent="-428625">
              <a:buFont typeface="Arial" panose="020B0604020202020204" pitchFamily="34" charset="0"/>
              <a:buChar char="•"/>
            </a:pPr>
            <a:r>
              <a:rPr lang="en-US" sz="2600" dirty="0"/>
              <a:t>Foreign affiliates of Irish companies need only (</a:t>
            </a:r>
            <a:r>
              <a:rPr lang="en-US" sz="2600" dirty="0" err="1"/>
              <a:t>i</a:t>
            </a:r>
            <a:r>
              <a:rPr lang="en-US" sz="2600" dirty="0"/>
              <a:t>) a sufficient connection to Ireland to access examinership and (ii) a reasonable prospect of survival (ideally linked with the survival of the Irish company)</a:t>
            </a:r>
          </a:p>
          <a:p>
            <a:pPr marL="428625" indent="-428625">
              <a:buFont typeface="Arial" panose="020B0604020202020204" pitchFamily="34" charset="0"/>
              <a:buChar char="•"/>
            </a:pPr>
            <a:r>
              <a:rPr lang="en-US" sz="2600" dirty="0"/>
              <a:t>Foreign companies with a “sufficient connection” to Ireland may apply to sanction Part 9 Schemes</a:t>
            </a:r>
            <a:br>
              <a:rPr lang="en-GB" sz="2700" dirty="0">
                <a:solidFill>
                  <a:schemeClr val="tx1">
                    <a:lumMod val="65000"/>
                    <a:lumOff val="35000"/>
                  </a:schemeClr>
                </a:solidFill>
              </a:rPr>
            </a:br>
            <a:endParaRPr lang="en-GB" sz="2700" dirty="0">
              <a:solidFill>
                <a:schemeClr val="tx1">
                  <a:lumMod val="65000"/>
                  <a:lumOff val="35000"/>
                </a:schemeClr>
              </a:solidFill>
            </a:endParaRPr>
          </a:p>
        </p:txBody>
      </p:sp>
      <p:sp>
        <p:nvSpPr>
          <p:cNvPr id="3" name="Rectangle 2">
            <a:extLst>
              <a:ext uri="{FF2B5EF4-FFF2-40B4-BE49-F238E27FC236}">
                <a16:creationId xmlns:a16="http://schemas.microsoft.com/office/drawing/2014/main" id="{AF0DE6C6-27C1-3D93-0DDB-CBBFA3F8AB8A}"/>
              </a:ext>
            </a:extLst>
          </p:cNvPr>
          <p:cNvSpPr/>
          <p:nvPr/>
        </p:nvSpPr>
        <p:spPr>
          <a:xfrm>
            <a:off x="1334231" y="4313373"/>
            <a:ext cx="4744692" cy="5549361"/>
          </a:xfrm>
          <a:prstGeom prst="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
        <p:nvSpPr>
          <p:cNvPr id="4" name="TextBox 3">
            <a:extLst>
              <a:ext uri="{FF2B5EF4-FFF2-40B4-BE49-F238E27FC236}">
                <a16:creationId xmlns:a16="http://schemas.microsoft.com/office/drawing/2014/main" id="{303351D5-A878-7425-8E9E-DD3B490AD609}"/>
              </a:ext>
            </a:extLst>
          </p:cNvPr>
          <p:cNvSpPr txBox="1"/>
          <p:nvPr/>
        </p:nvSpPr>
        <p:spPr>
          <a:xfrm>
            <a:off x="1457275" y="5011541"/>
            <a:ext cx="4391900" cy="3970318"/>
          </a:xfrm>
          <a:prstGeom prst="rect">
            <a:avLst/>
          </a:prstGeom>
          <a:solidFill>
            <a:schemeClr val="tx2"/>
          </a:solidFill>
        </p:spPr>
        <p:txBody>
          <a:bodyPr wrap="square" rtlCol="0">
            <a:spAutoFit/>
          </a:bodyPr>
          <a:lstStyle/>
          <a:p>
            <a:pPr marL="257175" indent="-257175">
              <a:buFont typeface="Arial" panose="020B0604020202020204" pitchFamily="34" charset="0"/>
              <a:buChar char="•"/>
            </a:pPr>
            <a:r>
              <a:rPr lang="en-US" dirty="0">
                <a:solidFill>
                  <a:schemeClr val="bg1"/>
                </a:solidFill>
              </a:rPr>
              <a:t>The rebuttable presumption is that a company’s COMI is the location of its registered office (subject to its registered office not being moved to another member state within the previous 3 months)</a:t>
            </a:r>
          </a:p>
          <a:p>
            <a:pPr marL="257175" indent="-257175">
              <a:buFont typeface="Arial" panose="020B0604020202020204" pitchFamily="34" charset="0"/>
              <a:buChar char="•"/>
            </a:pPr>
            <a:endParaRPr lang="en-US" dirty="0">
              <a:solidFill>
                <a:schemeClr val="bg1"/>
              </a:solidFill>
            </a:endParaRPr>
          </a:p>
          <a:p>
            <a:pPr marL="257175" indent="-257175">
              <a:buFont typeface="Arial" panose="020B0604020202020204" pitchFamily="34" charset="0"/>
              <a:buChar char="•"/>
            </a:pPr>
            <a:r>
              <a:rPr lang="en-US" dirty="0">
                <a:solidFill>
                  <a:schemeClr val="bg1"/>
                </a:solidFill>
              </a:rPr>
              <a:t>A company can shift its COMI at any time</a:t>
            </a:r>
          </a:p>
          <a:p>
            <a:pPr marL="257175" indent="-257175">
              <a:buFont typeface="Arial" panose="020B0604020202020204" pitchFamily="34" charset="0"/>
              <a:buChar char="•"/>
            </a:pPr>
            <a:endParaRPr lang="en-US" dirty="0">
              <a:solidFill>
                <a:schemeClr val="bg1"/>
              </a:solidFill>
            </a:endParaRPr>
          </a:p>
          <a:p>
            <a:pPr marL="257175" indent="-257175">
              <a:buFont typeface="Arial" panose="020B0604020202020204" pitchFamily="34" charset="0"/>
              <a:buChar char="•"/>
            </a:pPr>
            <a:r>
              <a:rPr lang="en-US" dirty="0">
                <a:solidFill>
                  <a:schemeClr val="bg1"/>
                </a:solidFill>
              </a:rPr>
              <a:t>Irish courts have followed English precedent and held that shifting one’s COMI for the purpose of accessing the jurisdiction (i.e. forum shopping) is not prohibited </a:t>
            </a:r>
          </a:p>
        </p:txBody>
      </p:sp>
      <p:sp>
        <p:nvSpPr>
          <p:cNvPr id="6" name="TextBox 5">
            <a:extLst>
              <a:ext uri="{FF2B5EF4-FFF2-40B4-BE49-F238E27FC236}">
                <a16:creationId xmlns:a16="http://schemas.microsoft.com/office/drawing/2014/main" id="{36BE01C0-6B0C-F5D3-1D10-11EE28413016}"/>
              </a:ext>
            </a:extLst>
          </p:cNvPr>
          <p:cNvSpPr txBox="1"/>
          <p:nvPr/>
        </p:nvSpPr>
        <p:spPr>
          <a:xfrm>
            <a:off x="1334230" y="4508587"/>
            <a:ext cx="4262594" cy="415498"/>
          </a:xfrm>
          <a:prstGeom prst="rect">
            <a:avLst/>
          </a:prstGeom>
          <a:noFill/>
        </p:spPr>
        <p:txBody>
          <a:bodyPr wrap="square" rtlCol="0" anchor="ctr">
            <a:spAutoFit/>
          </a:bodyPr>
          <a:lstStyle/>
          <a:p>
            <a:pPr algn="ctr"/>
            <a:r>
              <a:rPr lang="en-GB" sz="2100" b="1" dirty="0">
                <a:solidFill>
                  <a:schemeClr val="bg1"/>
                </a:solidFill>
              </a:rPr>
              <a:t>COMI</a:t>
            </a:r>
          </a:p>
        </p:txBody>
      </p:sp>
      <p:pic>
        <p:nvPicPr>
          <p:cNvPr id="11" name="Picture 10">
            <a:extLst>
              <a:ext uri="{FF2B5EF4-FFF2-40B4-BE49-F238E27FC236}">
                <a16:creationId xmlns:a16="http://schemas.microsoft.com/office/drawing/2014/main" id="{9A723D5C-9FC1-0840-F4B2-1E8112C7ACC8}"/>
              </a:ext>
            </a:extLst>
          </p:cNvPr>
          <p:cNvPicPr>
            <a:picLocks noChangeAspect="1"/>
          </p:cNvPicPr>
          <p:nvPr/>
        </p:nvPicPr>
        <p:blipFill>
          <a:blip r:embed="rId2"/>
          <a:srcRect/>
          <a:stretch/>
        </p:blipFill>
        <p:spPr>
          <a:xfrm>
            <a:off x="6148894" y="4313373"/>
            <a:ext cx="4800659" cy="3888650"/>
          </a:xfrm>
          <a:prstGeom prst="rect">
            <a:avLst/>
          </a:prstGeom>
        </p:spPr>
      </p:pic>
      <p:sp>
        <p:nvSpPr>
          <p:cNvPr id="14" name="TextBox 13">
            <a:extLst>
              <a:ext uri="{FF2B5EF4-FFF2-40B4-BE49-F238E27FC236}">
                <a16:creationId xmlns:a16="http://schemas.microsoft.com/office/drawing/2014/main" id="{CAB1972C-A921-6C35-B11B-03A0A5AD9432}"/>
              </a:ext>
            </a:extLst>
          </p:cNvPr>
          <p:cNvSpPr txBox="1"/>
          <p:nvPr/>
        </p:nvSpPr>
        <p:spPr>
          <a:xfrm>
            <a:off x="7620000" y="4838700"/>
            <a:ext cx="1676400" cy="1338828"/>
          </a:xfrm>
          <a:prstGeom prst="rect">
            <a:avLst/>
          </a:prstGeom>
          <a:noFill/>
        </p:spPr>
        <p:txBody>
          <a:bodyPr wrap="square" rtlCol="0">
            <a:spAutoFit/>
          </a:bodyPr>
          <a:lstStyle/>
          <a:p>
            <a:pPr algn="ctr"/>
            <a:r>
              <a:rPr lang="en-US" sz="1350" b="1" dirty="0">
                <a:solidFill>
                  <a:schemeClr val="bg1">
                    <a:lumMod val="50000"/>
                  </a:schemeClr>
                </a:solidFill>
              </a:rPr>
              <a:t>Foreign Company Sufficient Connection </a:t>
            </a:r>
            <a:br>
              <a:rPr lang="en-US" sz="1350" b="1" dirty="0">
                <a:solidFill>
                  <a:schemeClr val="bg1">
                    <a:lumMod val="50000"/>
                  </a:schemeClr>
                </a:solidFill>
              </a:rPr>
            </a:br>
            <a:r>
              <a:rPr lang="en-US" sz="1350" b="1" dirty="0">
                <a:solidFill>
                  <a:schemeClr val="bg1">
                    <a:lumMod val="50000"/>
                  </a:schemeClr>
                </a:solidFill>
              </a:rPr>
              <a:t>(Part 9 </a:t>
            </a:r>
            <a:br>
              <a:rPr lang="en-US" sz="1350" b="1" dirty="0">
                <a:solidFill>
                  <a:schemeClr val="bg1">
                    <a:lumMod val="50000"/>
                  </a:schemeClr>
                </a:solidFill>
              </a:rPr>
            </a:br>
            <a:r>
              <a:rPr lang="en-US" sz="1350" b="1" dirty="0">
                <a:solidFill>
                  <a:schemeClr val="bg1">
                    <a:lumMod val="50000"/>
                  </a:schemeClr>
                </a:solidFill>
              </a:rPr>
              <a:t>Scheme Only)</a:t>
            </a:r>
          </a:p>
          <a:p>
            <a:pPr algn="ctr"/>
            <a:endParaRPr lang="en-GB" sz="1350" b="1" dirty="0">
              <a:solidFill>
                <a:schemeClr val="bg1">
                  <a:lumMod val="50000"/>
                </a:schemeClr>
              </a:solidFill>
            </a:endParaRPr>
          </a:p>
        </p:txBody>
      </p:sp>
      <p:sp>
        <p:nvSpPr>
          <p:cNvPr id="16" name="TextBox 15">
            <a:extLst>
              <a:ext uri="{FF2B5EF4-FFF2-40B4-BE49-F238E27FC236}">
                <a16:creationId xmlns:a16="http://schemas.microsoft.com/office/drawing/2014/main" id="{BECFB71B-E589-4C4F-5CDB-0E8D8BDAFD89}"/>
              </a:ext>
            </a:extLst>
          </p:cNvPr>
          <p:cNvSpPr txBox="1"/>
          <p:nvPr/>
        </p:nvSpPr>
        <p:spPr>
          <a:xfrm>
            <a:off x="6389595" y="6409151"/>
            <a:ext cx="1364184" cy="923330"/>
          </a:xfrm>
          <a:prstGeom prst="rect">
            <a:avLst/>
          </a:prstGeom>
          <a:noFill/>
        </p:spPr>
        <p:txBody>
          <a:bodyPr wrap="square" rtlCol="0">
            <a:spAutoFit/>
          </a:bodyPr>
          <a:lstStyle/>
          <a:p>
            <a:pPr algn="ctr"/>
            <a:r>
              <a:rPr lang="en-GB" sz="1350" b="1" dirty="0">
                <a:solidFill>
                  <a:schemeClr val="bg1">
                    <a:lumMod val="50000"/>
                  </a:schemeClr>
                </a:solidFill>
              </a:rPr>
              <a:t>Foreign Company with Irish COMI</a:t>
            </a:r>
          </a:p>
          <a:p>
            <a:pPr algn="ctr"/>
            <a:endParaRPr lang="en-GB" sz="1350" b="1" dirty="0">
              <a:solidFill>
                <a:schemeClr val="bg1">
                  <a:lumMod val="50000"/>
                </a:schemeClr>
              </a:solidFill>
            </a:endParaRPr>
          </a:p>
        </p:txBody>
      </p:sp>
      <p:sp>
        <p:nvSpPr>
          <p:cNvPr id="18" name="TextBox 17">
            <a:extLst>
              <a:ext uri="{FF2B5EF4-FFF2-40B4-BE49-F238E27FC236}">
                <a16:creationId xmlns:a16="http://schemas.microsoft.com/office/drawing/2014/main" id="{D7B6B7C6-463B-9832-7067-5FA403EAC873}"/>
              </a:ext>
            </a:extLst>
          </p:cNvPr>
          <p:cNvSpPr txBox="1"/>
          <p:nvPr/>
        </p:nvSpPr>
        <p:spPr>
          <a:xfrm>
            <a:off x="9144000" y="6292808"/>
            <a:ext cx="1364184" cy="923330"/>
          </a:xfrm>
          <a:prstGeom prst="rect">
            <a:avLst/>
          </a:prstGeom>
          <a:noFill/>
        </p:spPr>
        <p:txBody>
          <a:bodyPr wrap="square" rtlCol="0">
            <a:spAutoFit/>
          </a:bodyPr>
          <a:lstStyle/>
          <a:p>
            <a:pPr algn="ctr"/>
            <a:r>
              <a:rPr lang="en-US" sz="1350" b="1" dirty="0">
                <a:solidFill>
                  <a:schemeClr val="bg1">
                    <a:lumMod val="50000"/>
                  </a:schemeClr>
                </a:solidFill>
              </a:rPr>
              <a:t>Related Company with Sufficient Connection</a:t>
            </a:r>
          </a:p>
        </p:txBody>
      </p:sp>
      <p:sp>
        <p:nvSpPr>
          <p:cNvPr id="19" name="Rectangle 18">
            <a:extLst>
              <a:ext uri="{FF2B5EF4-FFF2-40B4-BE49-F238E27FC236}">
                <a16:creationId xmlns:a16="http://schemas.microsoft.com/office/drawing/2014/main" id="{DD715AB5-F5FD-549D-0567-A183668B1080}"/>
              </a:ext>
            </a:extLst>
          </p:cNvPr>
          <p:cNvSpPr/>
          <p:nvPr/>
        </p:nvSpPr>
        <p:spPr>
          <a:xfrm>
            <a:off x="11249271" y="4313372"/>
            <a:ext cx="4981329" cy="5549363"/>
          </a:xfrm>
          <a:prstGeom prst="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
        <p:nvSpPr>
          <p:cNvPr id="20" name="TextBox 19">
            <a:extLst>
              <a:ext uri="{FF2B5EF4-FFF2-40B4-BE49-F238E27FC236}">
                <a16:creationId xmlns:a16="http://schemas.microsoft.com/office/drawing/2014/main" id="{6EC0680A-383A-05F8-C000-88D749863D7E}"/>
              </a:ext>
            </a:extLst>
          </p:cNvPr>
          <p:cNvSpPr txBox="1"/>
          <p:nvPr/>
        </p:nvSpPr>
        <p:spPr>
          <a:xfrm>
            <a:off x="11249270" y="5011688"/>
            <a:ext cx="4911360" cy="4247317"/>
          </a:xfrm>
          <a:prstGeom prst="rect">
            <a:avLst/>
          </a:prstGeom>
          <a:noFill/>
        </p:spPr>
        <p:txBody>
          <a:bodyPr wrap="square" rtlCol="0">
            <a:spAutoFit/>
          </a:bodyPr>
          <a:lstStyle/>
          <a:p>
            <a:pPr marL="257175" indent="-257175">
              <a:buFont typeface="Arial" panose="020B0604020202020204" pitchFamily="34" charset="0"/>
              <a:buChar char="•"/>
            </a:pPr>
            <a:r>
              <a:rPr lang="en-US" dirty="0">
                <a:solidFill>
                  <a:schemeClr val="bg1"/>
                </a:solidFill>
              </a:rPr>
              <a:t>Sufficient connection is an easier test to meet than COMI</a:t>
            </a:r>
          </a:p>
          <a:p>
            <a:pPr marL="257175" indent="-257175">
              <a:buFont typeface="Arial" panose="020B0604020202020204" pitchFamily="34" charset="0"/>
              <a:buChar char="•"/>
            </a:pPr>
            <a:endParaRPr lang="en-US" dirty="0">
              <a:solidFill>
                <a:schemeClr val="bg1"/>
              </a:solidFill>
            </a:endParaRPr>
          </a:p>
          <a:p>
            <a:pPr marL="257175" indent="-257175">
              <a:buFont typeface="Arial" panose="020B0604020202020204" pitchFamily="34" charset="0"/>
              <a:buChar char="•"/>
            </a:pPr>
            <a:r>
              <a:rPr lang="en-US" dirty="0">
                <a:solidFill>
                  <a:schemeClr val="bg1"/>
                </a:solidFill>
              </a:rPr>
              <a:t>Irish governing law, assets or operations can create a sufficient connection to Ireland</a:t>
            </a:r>
          </a:p>
          <a:p>
            <a:pPr marL="257175" indent="-257175">
              <a:buFont typeface="Arial" panose="020B0604020202020204" pitchFamily="34" charset="0"/>
              <a:buChar char="•"/>
            </a:pPr>
            <a:endParaRPr lang="en-US" dirty="0">
              <a:solidFill>
                <a:schemeClr val="bg1"/>
              </a:solidFill>
            </a:endParaRPr>
          </a:p>
          <a:p>
            <a:pPr marL="257175" indent="-257175">
              <a:buFont typeface="Arial" panose="020B0604020202020204" pitchFamily="34" charset="0"/>
              <a:buChar char="•"/>
            </a:pPr>
            <a:r>
              <a:rPr lang="en-US" dirty="0">
                <a:solidFill>
                  <a:schemeClr val="bg1"/>
                </a:solidFill>
              </a:rPr>
              <a:t>In Norwegian Air, the Irish court appointed an examiner to the foreign parent with a sufficient connection to Ireland based on the finding that the operations of the group, taken together with the range of legal transactions entered into by the parent and its Irish subsidiaries, were so closely linked and interdependent that the non-Irish parent had a real and deep connection to Ireland </a:t>
            </a:r>
          </a:p>
        </p:txBody>
      </p:sp>
      <p:sp>
        <p:nvSpPr>
          <p:cNvPr id="22" name="TextBox 21">
            <a:extLst>
              <a:ext uri="{FF2B5EF4-FFF2-40B4-BE49-F238E27FC236}">
                <a16:creationId xmlns:a16="http://schemas.microsoft.com/office/drawing/2014/main" id="{A959E261-EF5A-A929-C6F8-54937791C23A}"/>
              </a:ext>
            </a:extLst>
          </p:cNvPr>
          <p:cNvSpPr txBox="1"/>
          <p:nvPr/>
        </p:nvSpPr>
        <p:spPr>
          <a:xfrm>
            <a:off x="11249270" y="4508587"/>
            <a:ext cx="4262594" cy="415498"/>
          </a:xfrm>
          <a:prstGeom prst="rect">
            <a:avLst/>
          </a:prstGeom>
          <a:noFill/>
        </p:spPr>
        <p:txBody>
          <a:bodyPr wrap="square" rtlCol="0" anchor="ctr">
            <a:spAutoFit/>
          </a:bodyPr>
          <a:lstStyle/>
          <a:p>
            <a:pPr algn="ctr"/>
            <a:r>
              <a:rPr lang="en-GB" sz="2100" b="1" dirty="0">
                <a:solidFill>
                  <a:schemeClr val="bg1"/>
                </a:solidFill>
              </a:rPr>
              <a:t>Sufficient Connection</a:t>
            </a:r>
          </a:p>
        </p:txBody>
      </p:sp>
    </p:spTree>
    <p:extLst>
      <p:ext uri="{BB962C8B-B14F-4D97-AF65-F5344CB8AC3E}">
        <p14:creationId xmlns:p14="http://schemas.microsoft.com/office/powerpoint/2010/main" val="81043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2">
            <a:extLst>
              <a:ext uri="{FF2B5EF4-FFF2-40B4-BE49-F238E27FC236}">
                <a16:creationId xmlns:a16="http://schemas.microsoft.com/office/drawing/2014/main" id="{B90CA8C3-5D56-621F-D359-3AA620DDC877}"/>
              </a:ext>
            </a:extLst>
          </p:cNvPr>
          <p:cNvSpPr txBox="1"/>
          <p:nvPr/>
        </p:nvSpPr>
        <p:spPr>
          <a:xfrm>
            <a:off x="1257300" y="547687"/>
            <a:ext cx="15773400" cy="19883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900" b="1" kern="1200">
                <a:solidFill>
                  <a:schemeClr val="tx1"/>
                </a:solidFill>
                <a:latin typeface="+mj-lt"/>
                <a:ea typeface="+mj-ea"/>
                <a:cs typeface="+mj-cs"/>
                <a:sym typeface="Montserrat Ultra-Bold"/>
              </a:rPr>
              <a:t>Jurisdiction - Insolvency Requirements?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3">
            <a:extLst>
              <a:ext uri="{FF2B5EF4-FFF2-40B4-BE49-F238E27FC236}">
                <a16:creationId xmlns:a16="http://schemas.microsoft.com/office/drawing/2014/main" id="{1E6BF34C-59E3-7DB4-D919-DF7054EB051E}"/>
              </a:ext>
            </a:extLst>
          </p:cNvPr>
          <p:cNvSpPr txBox="1"/>
          <p:nvPr/>
        </p:nvSpPr>
        <p:spPr>
          <a:xfrm>
            <a:off x="1257300" y="2894076"/>
            <a:ext cx="15773400" cy="6377940"/>
          </a:xfrm>
          <a:prstGeom prst="rect">
            <a:avLst/>
          </a:prstGeom>
        </p:spPr>
        <p:txBody>
          <a:bodyPr vert="horz" lIns="91440" tIns="45720" rIns="91440" bIns="45720" rtlCol="0">
            <a:normAutofit/>
          </a:bodyPr>
          <a:lstStyle/>
          <a:p>
            <a:pPr marL="323850" lvl="1" indent="-228600">
              <a:lnSpc>
                <a:spcPct val="90000"/>
              </a:lnSpc>
              <a:buFont typeface="Arial" panose="020B0604020202020204" pitchFamily="34" charset="0"/>
              <a:buChar char="•"/>
            </a:pPr>
            <a:r>
              <a:rPr lang="en-US" sz="2600" dirty="0">
                <a:sym typeface="Montserrat"/>
              </a:rPr>
              <a:t>Irish Perspective</a:t>
            </a:r>
          </a:p>
          <a:p>
            <a:pPr marL="1104900" lvl="2" indent="-228600">
              <a:lnSpc>
                <a:spcPct val="90000"/>
              </a:lnSpc>
              <a:spcAft>
                <a:spcPts val="1200"/>
              </a:spcAft>
              <a:buFont typeface="Arial" panose="020B0604020202020204" pitchFamily="34" charset="0"/>
              <a:buChar char="•"/>
            </a:pPr>
            <a:r>
              <a:rPr lang="en-US" sz="2600" dirty="0">
                <a:sym typeface="Montserrat"/>
              </a:rPr>
              <a:t>To access Examinership the court must be satisfied that the Company is, or is likely to be, unable to pay its debts.  The applicable insolvency tests are very broad and include a cash flow test, a balance sheet test (considering contingent and prospective liabilities), failure to respond to payment demands or to satisfy judgments, or proof ‘to the satisfaction of the court that the company is unable to pay its debts’. </a:t>
            </a:r>
          </a:p>
          <a:p>
            <a:pPr marL="1104900" lvl="2" indent="-228600">
              <a:lnSpc>
                <a:spcPct val="90000"/>
              </a:lnSpc>
              <a:spcAft>
                <a:spcPts val="1200"/>
              </a:spcAft>
              <a:buFont typeface="Arial" panose="020B0604020202020204" pitchFamily="34" charset="0"/>
              <a:buChar char="•"/>
            </a:pPr>
            <a:r>
              <a:rPr lang="en-US" sz="2600" dirty="0">
                <a:sym typeface="Montserrat"/>
              </a:rPr>
              <a:t>There is no insolvency requirement to access a Part 9 Scheme of Arrangement.</a:t>
            </a:r>
          </a:p>
          <a:p>
            <a:pPr marL="323850" lvl="1" indent="-228600">
              <a:lnSpc>
                <a:spcPct val="90000"/>
              </a:lnSpc>
              <a:buFont typeface="Arial" panose="020B0604020202020204" pitchFamily="34" charset="0"/>
              <a:buChar char="•"/>
            </a:pPr>
            <a:r>
              <a:rPr lang="en-US" sz="2600" dirty="0">
                <a:sym typeface="Montserrat"/>
              </a:rPr>
              <a:t>Canadian Perspective </a:t>
            </a:r>
          </a:p>
          <a:p>
            <a:pPr marL="1104900" lvl="2" indent="-228600">
              <a:lnSpc>
                <a:spcPct val="90000"/>
              </a:lnSpc>
              <a:spcAft>
                <a:spcPts val="1200"/>
              </a:spcAft>
              <a:buFont typeface="Arial" panose="020B0604020202020204" pitchFamily="34" charset="0"/>
              <a:buChar char="•"/>
            </a:pPr>
            <a:r>
              <a:rPr lang="en-US" sz="2600" dirty="0"/>
              <a:t>The CCAA does not contain a definition of insolvency. Courts, however, have referenced and applied the definition of insolvency under the BIA. Accordingly, a debtor company will qualify for relief under the CCAA if it is insolvent on a cash-flow basis (i.e., unable to meet its obligations generally as they become due) or on a balance-sheet test (i.e., has liabilities that exceed the value of its assets). Further, the Ontario Superior Court of Justice has held that a debtor may be considered insolvent if the debtor faces a “looming liquidity crisis” or is in the “proximity” of insolvency even if it is currently meeting its obligations as they become due. It is sufficient if the debtor reasonably anticipates that it will become unable to meet its obligations as they come due before the debtor could reasonably be expected to complete a restructuring of its debt.</a:t>
            </a:r>
          </a:p>
          <a:p>
            <a:pPr marL="647700" lvl="1" indent="-228600">
              <a:lnSpc>
                <a:spcPct val="90000"/>
              </a:lnSpc>
              <a:buFont typeface="Arial" panose="020B0604020202020204" pitchFamily="34" charset="0"/>
              <a:buChar char="•"/>
            </a:pPr>
            <a:endParaRPr lang="en-US" sz="2600" dirty="0">
              <a:sym typeface="Montserrat"/>
            </a:endParaRPr>
          </a:p>
        </p:txBody>
      </p:sp>
    </p:spTree>
    <p:extLst>
      <p:ext uri="{BB962C8B-B14F-4D97-AF65-F5344CB8AC3E}">
        <p14:creationId xmlns:p14="http://schemas.microsoft.com/office/powerpoint/2010/main" val="379572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2">
            <a:extLst>
              <a:ext uri="{FF2B5EF4-FFF2-40B4-BE49-F238E27FC236}">
                <a16:creationId xmlns:a16="http://schemas.microsoft.com/office/drawing/2014/main" id="{B90CA8C3-5D56-621F-D359-3AA620DDC877}"/>
              </a:ext>
            </a:extLst>
          </p:cNvPr>
          <p:cNvSpPr txBox="1"/>
          <p:nvPr/>
        </p:nvSpPr>
        <p:spPr>
          <a:xfrm>
            <a:off x="1257300" y="547687"/>
            <a:ext cx="15773400" cy="19883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900" b="1" kern="1200">
                <a:solidFill>
                  <a:schemeClr val="tx1"/>
                </a:solidFill>
                <a:latin typeface="+mj-lt"/>
                <a:ea typeface="+mj-ea"/>
                <a:cs typeface="+mj-cs"/>
                <a:sym typeface="Montserrat Ultra-Bold"/>
              </a:rPr>
              <a:t>Jurisdiction - Insolvency Requirements?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3">
            <a:extLst>
              <a:ext uri="{FF2B5EF4-FFF2-40B4-BE49-F238E27FC236}">
                <a16:creationId xmlns:a16="http://schemas.microsoft.com/office/drawing/2014/main" id="{1E6BF34C-59E3-7DB4-D919-DF7054EB051E}"/>
              </a:ext>
            </a:extLst>
          </p:cNvPr>
          <p:cNvSpPr txBox="1"/>
          <p:nvPr/>
        </p:nvSpPr>
        <p:spPr>
          <a:xfrm>
            <a:off x="1257300" y="2894076"/>
            <a:ext cx="15773400" cy="6377940"/>
          </a:xfrm>
          <a:prstGeom prst="rect">
            <a:avLst/>
          </a:prstGeom>
        </p:spPr>
        <p:txBody>
          <a:bodyPr vert="horz" lIns="91440" tIns="45720" rIns="91440" bIns="45720" rtlCol="0">
            <a:normAutofit/>
          </a:bodyPr>
          <a:lstStyle/>
          <a:p>
            <a:pPr marL="323850" lvl="1" indent="-228600">
              <a:lnSpc>
                <a:spcPct val="90000"/>
              </a:lnSpc>
              <a:buFont typeface="Arial" panose="020B0604020202020204" pitchFamily="34" charset="0"/>
              <a:buChar char="•"/>
            </a:pPr>
            <a:r>
              <a:rPr lang="en-US" sz="2800">
                <a:sym typeface="Montserrat"/>
              </a:rPr>
              <a:t>US Perspective</a:t>
            </a:r>
          </a:p>
          <a:p>
            <a:pPr marL="1104900" lvl="2" indent="-228600">
              <a:lnSpc>
                <a:spcPct val="90000"/>
              </a:lnSpc>
              <a:spcAft>
                <a:spcPts val="1200"/>
              </a:spcAft>
              <a:buFont typeface="Arial" panose="020B0604020202020204" pitchFamily="34" charset="0"/>
              <a:buChar char="•"/>
            </a:pPr>
            <a:r>
              <a:rPr lang="en-US" sz="2800">
                <a:sym typeface="Montserrat"/>
              </a:rPr>
              <a:t>The U.S. Bankruptcy Code does not have a formal “insolvency requirement,” and solvent companies can file for bankruptcies.</a:t>
            </a:r>
          </a:p>
          <a:p>
            <a:pPr marL="1104900" lvl="2" indent="-228600">
              <a:lnSpc>
                <a:spcPct val="90000"/>
              </a:lnSpc>
              <a:spcAft>
                <a:spcPts val="1200"/>
              </a:spcAft>
              <a:buFont typeface="Arial" panose="020B0604020202020204" pitchFamily="34" charset="0"/>
              <a:buChar char="•"/>
            </a:pPr>
            <a:r>
              <a:rPr lang="en-US" sz="2800">
                <a:sym typeface="Montserrat"/>
              </a:rPr>
              <a:t>However, most U.S. courts to examine the question have held that some degree of “financial distress” is required to avoid a dismissal of a bankruptcy filing for lack of good faith.</a:t>
            </a:r>
          </a:p>
          <a:p>
            <a:pPr marL="1104900" lvl="2" indent="-228600">
              <a:lnSpc>
                <a:spcPct val="90000"/>
              </a:lnSpc>
              <a:spcAft>
                <a:spcPts val="1200"/>
              </a:spcAft>
              <a:buFont typeface="Arial" panose="020B0604020202020204" pitchFamily="34" charset="0"/>
              <a:buChar char="•"/>
            </a:pPr>
            <a:r>
              <a:rPr lang="en-US" sz="2800">
                <a:sym typeface="Montserrat"/>
              </a:rPr>
              <a:t>This requirement has generally been viewed as modest, but recent cases have shown that courts are willing to dismiss cases where debtors have access to capital and speculative financial liabilities</a:t>
            </a:r>
          </a:p>
          <a:p>
            <a:pPr marL="1104900" lvl="2" indent="-228600">
              <a:lnSpc>
                <a:spcPct val="90000"/>
              </a:lnSpc>
              <a:spcAft>
                <a:spcPts val="1200"/>
              </a:spcAft>
              <a:buFont typeface="Arial" panose="020B0604020202020204" pitchFamily="34" charset="0"/>
              <a:buChar char="•"/>
            </a:pPr>
            <a:r>
              <a:rPr lang="en-US" sz="2800">
                <a:sym typeface="Montserrat"/>
              </a:rPr>
              <a:t>E.g., In re LTL Management (“J&amp;J”) (3d Cir.), and In re Aero Tech. (“3M”) (S.D. Ill.) </a:t>
            </a:r>
          </a:p>
          <a:p>
            <a:pPr marL="323850" lvl="1" indent="-228600">
              <a:lnSpc>
                <a:spcPct val="90000"/>
              </a:lnSpc>
              <a:buFont typeface="Arial" panose="020B0604020202020204" pitchFamily="34" charset="0"/>
              <a:buChar char="•"/>
            </a:pPr>
            <a:r>
              <a:rPr lang="en-US" sz="2800">
                <a:sym typeface="Montserrat"/>
              </a:rPr>
              <a:t>Other Countries</a:t>
            </a:r>
          </a:p>
          <a:p>
            <a:pPr marL="1104900" lvl="2" indent="-228600">
              <a:lnSpc>
                <a:spcPct val="90000"/>
              </a:lnSpc>
              <a:spcAft>
                <a:spcPts val="1200"/>
              </a:spcAft>
              <a:buFont typeface="Arial" panose="020B0604020202020204" pitchFamily="34" charset="0"/>
              <a:buChar char="•"/>
            </a:pPr>
            <a:r>
              <a:rPr lang="en-US" sz="2800">
                <a:sym typeface="Montserrat"/>
              </a:rPr>
              <a:t>Other countries may have different requirements and an analysis should be done in each jurisdiction to determine whether the US company could file for relief in the foreign jurisdiction</a:t>
            </a:r>
          </a:p>
          <a:p>
            <a:pPr marL="647700" lvl="1" indent="-228600">
              <a:lnSpc>
                <a:spcPct val="90000"/>
              </a:lnSpc>
              <a:spcAft>
                <a:spcPts val="1200"/>
              </a:spcAft>
              <a:buFont typeface="Arial" panose="020B0604020202020204" pitchFamily="34" charset="0"/>
              <a:buChar char="•"/>
            </a:pPr>
            <a:endParaRPr lang="en-US" sz="2800">
              <a:sym typeface="Montserrat"/>
            </a:endParaRPr>
          </a:p>
        </p:txBody>
      </p:sp>
    </p:spTree>
    <p:extLst>
      <p:ext uri="{BB962C8B-B14F-4D97-AF65-F5344CB8AC3E}">
        <p14:creationId xmlns:p14="http://schemas.microsoft.com/office/powerpoint/2010/main" val="191468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descr="62,500+ World Flags Globe Stock Photos, Pictures &amp; Royalty ...">
            <a:extLst>
              <a:ext uri="{FF2B5EF4-FFF2-40B4-BE49-F238E27FC236}">
                <a16:creationId xmlns:a16="http://schemas.microsoft.com/office/drawing/2014/main" id="{9DC43469-4C89-BDE7-C734-85E475490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394"/>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2067" name="Rectangle 206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4008809" cy="10287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5ACA40-7291-28DE-8D35-E5D3941508DC}"/>
              </a:ext>
            </a:extLst>
          </p:cNvPr>
          <p:cNvSpPr>
            <a:spLocks noGrp="1"/>
          </p:cNvSpPr>
          <p:nvPr>
            <p:ph type="title"/>
          </p:nvPr>
        </p:nvSpPr>
        <p:spPr>
          <a:xfrm>
            <a:off x="716971" y="1683544"/>
            <a:ext cx="6035040" cy="4806201"/>
          </a:xfrm>
        </p:spPr>
        <p:txBody>
          <a:bodyPr vert="horz" lIns="91440" tIns="45720" rIns="91440" bIns="45720" rtlCol="0" anchor="b">
            <a:normAutofit/>
          </a:bodyPr>
          <a:lstStyle/>
          <a:p>
            <a:pPr>
              <a:lnSpc>
                <a:spcPct val="90000"/>
              </a:lnSpc>
            </a:pPr>
            <a:r>
              <a:rPr lang="en-US" sz="6100">
                <a:solidFill>
                  <a:schemeClr val="bg1"/>
                </a:solidFill>
              </a:rPr>
              <a:t>Advantages to Restructuring overseas</a:t>
            </a:r>
          </a:p>
        </p:txBody>
      </p:sp>
      <p:sp>
        <p:nvSpPr>
          <p:cNvPr id="2069" name="Rectangle 206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9882"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1" name="Rectangle 207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3" y="6820380"/>
            <a:ext cx="5966460" cy="27432"/>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63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2">
            <a:extLst>
              <a:ext uri="{FF2B5EF4-FFF2-40B4-BE49-F238E27FC236}">
                <a16:creationId xmlns:a16="http://schemas.microsoft.com/office/drawing/2014/main" id="{B90CA8C3-5D56-621F-D359-3AA620DDC877}"/>
              </a:ext>
            </a:extLst>
          </p:cNvPr>
          <p:cNvSpPr txBox="1"/>
          <p:nvPr/>
        </p:nvSpPr>
        <p:spPr>
          <a:xfrm>
            <a:off x="1295400" y="647700"/>
            <a:ext cx="7149495" cy="218107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a:solidFill>
                  <a:schemeClr val="tx2"/>
                </a:solidFill>
                <a:latin typeface="+mj-lt"/>
                <a:ea typeface="+mj-ea"/>
                <a:cs typeface="+mj-cs"/>
                <a:sym typeface="Montserrat Ultra-Bold"/>
              </a:rPr>
              <a:t>Advantages to Restructuring in Canada</a:t>
            </a:r>
            <a:endParaRPr lang="en-US" sz="5400" b="1" kern="1200" dirty="0">
              <a:solidFill>
                <a:schemeClr val="tx2"/>
              </a:solidFill>
              <a:latin typeface="+mj-lt"/>
              <a:ea typeface="+mj-ea"/>
              <a:cs typeface="+mj-cs"/>
              <a:sym typeface="Montserrat Ultra-Bold"/>
            </a:endParaRPr>
          </a:p>
        </p:txBody>
      </p:sp>
      <p:sp>
        <p:nvSpPr>
          <p:cNvPr id="3" name="TextBox 13">
            <a:extLst>
              <a:ext uri="{FF2B5EF4-FFF2-40B4-BE49-F238E27FC236}">
                <a16:creationId xmlns:a16="http://schemas.microsoft.com/office/drawing/2014/main" id="{1E6BF34C-59E3-7DB4-D919-DF7054EB051E}"/>
              </a:ext>
            </a:extLst>
          </p:cNvPr>
          <p:cNvSpPr txBox="1"/>
          <p:nvPr/>
        </p:nvSpPr>
        <p:spPr>
          <a:xfrm>
            <a:off x="304800" y="3162301"/>
            <a:ext cx="8839200" cy="6620090"/>
          </a:xfrm>
          <a:prstGeom prst="rect">
            <a:avLst/>
          </a:prstGeom>
        </p:spPr>
        <p:txBody>
          <a:bodyPr vert="horz" lIns="91440" tIns="45720" rIns="91440" bIns="45720" rtlCol="0" anchor="t">
            <a:normAutofit/>
          </a:bodyPr>
          <a:lstStyle/>
          <a:p>
            <a:pPr marL="1104900" lvl="2" indent="-228600">
              <a:lnSpc>
                <a:spcPct val="90000"/>
              </a:lnSpc>
              <a:spcAft>
                <a:spcPts val="1200"/>
              </a:spcAft>
              <a:buFont typeface="Arial" panose="020B0604020202020204" pitchFamily="34" charset="0"/>
              <a:buChar char="•"/>
            </a:pPr>
            <a:r>
              <a:rPr lang="en-US" sz="2000">
                <a:solidFill>
                  <a:schemeClr val="tx2"/>
                </a:solidFill>
                <a:sym typeface="Montserrat"/>
              </a:rPr>
              <a:t>Cost and Length of Process - Process tends to be shorter and cheaper and participants tend to be much less litigious. </a:t>
            </a:r>
          </a:p>
          <a:p>
            <a:pPr marL="1104900" lvl="2" indent="-228600">
              <a:lnSpc>
                <a:spcPct val="90000"/>
              </a:lnSpc>
              <a:spcAft>
                <a:spcPts val="1200"/>
              </a:spcAft>
              <a:buFont typeface="Arial" panose="020B0604020202020204" pitchFamily="34" charset="0"/>
              <a:buChar char="•"/>
            </a:pPr>
            <a:r>
              <a:rPr lang="en-US" sz="2000">
                <a:solidFill>
                  <a:schemeClr val="tx2"/>
                </a:solidFill>
                <a:sym typeface="Montserrat"/>
              </a:rPr>
              <a:t>Reverse Vesting Orders  -  </a:t>
            </a:r>
            <a:r>
              <a:rPr lang="en-US" sz="2000">
                <a:solidFill>
                  <a:schemeClr val="tx2"/>
                </a:solidFill>
              </a:rPr>
              <a:t>Instead of a traditional vesting order, if certain criteria are met, a CCAA court also has the authority to issue a “reverse vesting order” or RVO which allows for the transfer of liabilities and/ or unwanted assets out of the debtor company into a newly formed entity (ResidualCo) or existing subsidiary, prior to acquisition of the shares of the existing debtor company by a purchaser. </a:t>
            </a:r>
          </a:p>
          <a:p>
            <a:pPr marL="1104900" lvl="2" indent="-228600">
              <a:lnSpc>
                <a:spcPct val="90000"/>
              </a:lnSpc>
              <a:spcAft>
                <a:spcPts val="1200"/>
              </a:spcAft>
              <a:buFont typeface="Arial" panose="020B0604020202020204" pitchFamily="34" charset="0"/>
              <a:buChar char="•"/>
            </a:pPr>
            <a:r>
              <a:rPr lang="en-US" sz="2000">
                <a:solidFill>
                  <a:schemeClr val="tx2"/>
                </a:solidFill>
                <a:sym typeface="Montserrat"/>
              </a:rPr>
              <a:t>Third Party Releases - </a:t>
            </a:r>
            <a:r>
              <a:rPr lang="en-US" sz="2000">
                <a:solidFill>
                  <a:schemeClr val="tx2"/>
                </a:solidFill>
              </a:rPr>
              <a:t>Courts have held that CCAA plans can provide for releases in favour of third parties (parties other than the CCAA debtor itself and its directors and officers). Third-party releases are available where, among other things, they are necessary and essential to the restructuring of the debtor, the claims to be released are rationally related to the purpose of the plan, the plan could not succeed without the releases and the parties that are the beneficiaries of the releases contribute in a tangible and realistic way to the plan. Releases often purport to bind the applicable creditor as well as its officers, directors, shareholders, affiliates and other parties that may not have received notice of the proceedings. Releases have also been granted in the context of RVOs and traditional vesting orders without the necessity of a vote by creditors.</a:t>
            </a:r>
          </a:p>
          <a:p>
            <a:pPr marL="647700" lvl="1" indent="-228600">
              <a:lnSpc>
                <a:spcPct val="90000"/>
              </a:lnSpc>
              <a:buFont typeface="Arial" panose="020B0604020202020204" pitchFamily="34" charset="0"/>
              <a:buChar char="•"/>
            </a:pPr>
            <a:endParaRPr lang="en-US" sz="1500">
              <a:solidFill>
                <a:schemeClr val="tx2"/>
              </a:solidFill>
              <a:sym typeface="Montserrat"/>
            </a:endParaRPr>
          </a:p>
          <a:p>
            <a:pPr marL="647700" lvl="1" indent="-228600">
              <a:lnSpc>
                <a:spcPct val="90000"/>
              </a:lnSpc>
              <a:buFont typeface="Arial" panose="020B0604020202020204" pitchFamily="34" charset="0"/>
              <a:buChar char="•"/>
            </a:pPr>
            <a:endParaRPr lang="en-US" sz="1500">
              <a:solidFill>
                <a:schemeClr val="tx2"/>
              </a:solidFill>
              <a:sym typeface="Montserrat"/>
            </a:endParaRPr>
          </a:p>
          <a:p>
            <a:pPr marL="647700" lvl="1" indent="-228600">
              <a:lnSpc>
                <a:spcPct val="90000"/>
              </a:lnSpc>
              <a:buFont typeface="Arial" panose="020B0604020202020204" pitchFamily="34" charset="0"/>
              <a:buChar char="•"/>
            </a:pPr>
            <a:endParaRPr lang="en-US" sz="1500">
              <a:solidFill>
                <a:schemeClr val="tx2"/>
              </a:solidFill>
              <a:sym typeface="Montserrat"/>
            </a:endParaRPr>
          </a:p>
          <a:p>
            <a:pPr marL="323850" lvl="1" indent="-228600">
              <a:lnSpc>
                <a:spcPct val="90000"/>
              </a:lnSpc>
              <a:buFont typeface="Arial" panose="020B0604020202020204" pitchFamily="34" charset="0"/>
              <a:buChar char="•"/>
            </a:pPr>
            <a:endParaRPr lang="en-US" sz="1500" dirty="0">
              <a:solidFill>
                <a:schemeClr val="tx2"/>
              </a:solidFill>
              <a:sym typeface="Montserrat"/>
            </a:endParaRPr>
          </a:p>
        </p:txBody>
      </p:sp>
      <p:grpSp>
        <p:nvGrpSpPr>
          <p:cNvPr id="1035" name="Group 103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27360" y="-25071"/>
            <a:ext cx="9560641" cy="10312071"/>
            <a:chOff x="5818240" y="-1"/>
            <a:chExt cx="6373761" cy="6874714"/>
          </a:xfrm>
        </p:grpSpPr>
        <p:sp>
          <p:nvSpPr>
            <p:cNvPr id="1036" name="Freeform: Shape 103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Image result for Canada Map Clip Art">
            <a:extLst>
              <a:ext uri="{FF2B5EF4-FFF2-40B4-BE49-F238E27FC236}">
                <a16:creationId xmlns:a16="http://schemas.microsoft.com/office/drawing/2014/main" id="{CE0EDFD8-C09C-0AB5-0727-782B067688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87000" y="2828777"/>
            <a:ext cx="7971055" cy="537374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087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1 6 " ? >  
 < p r o p e r t i e s   x m l n s = " h t t p : / / w w w . i m a n a g e . c o m / w o r k / x m l s c h e m a " >  
     < d o c u m e n t i d > D u b l i n ! 3 9 2 6 6 4 1 5 . 5 < / d o c u m e n t i d >  
     < s e n d e r i d > K B E < / s e n d e r i d >  
     < s e n d e r e m a i l > K A T H L E N E . B U R K E @ M A P L E S . C O M < / s e n d e r e m a i l >  
     < l a s t m o d i f i e d > 2 0 2 5 - 0 1 - 0 9 T 1 3 : 5 8 : 2 6 . 0 0 0 0 0 0 0 + 0 0 : 0 0 < / l a s t m o d i f i e d >  
     < d a t a b a s e > D u b l i n < / d a t a b a s e >  
 < / p r o p e r t i e s > 
</file>

<file path=docProps/app.xml><?xml version="1.0" encoding="utf-8"?>
<Properties xmlns="http://schemas.openxmlformats.org/officeDocument/2006/extended-properties" xmlns:vt="http://schemas.openxmlformats.org/officeDocument/2006/docPropsVTypes">
  <TotalTime>262</TotalTime>
  <Words>2641</Words>
  <Application>Microsoft Office PowerPoint</Application>
  <PresentationFormat>Custom</PresentationFormat>
  <Paragraphs>129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Montserrat</vt:lpstr>
      <vt:lpstr>Calibri</vt:lpstr>
      <vt:lpstr>Arial</vt:lpstr>
      <vt:lpstr>Office Theme</vt:lpstr>
      <vt:lpstr>PowerPoint Presentation</vt:lpstr>
      <vt:lpstr>Choosing a restructuring forum in light of Purdue:  should US companies restructure abroad?</vt:lpstr>
      <vt:lpstr>Are Foreign Courts Accessible to US Companies?</vt:lpstr>
      <vt:lpstr>PowerPoint Presentation</vt:lpstr>
      <vt:lpstr>Irish Courts are Accessible to Foreign Companies</vt:lpstr>
      <vt:lpstr>PowerPoint Presentation</vt:lpstr>
      <vt:lpstr>PowerPoint Presentation</vt:lpstr>
      <vt:lpstr>Advantages to Restructuring overseas</vt:lpstr>
      <vt:lpstr>PowerPoint Presentation</vt:lpstr>
      <vt:lpstr>Advantages to Restructuring in Ireland</vt:lpstr>
      <vt:lpstr>Irish Examinership – Indicative Timeline</vt:lpstr>
      <vt:lpstr>Successful Irish Examinership Schemes</vt:lpstr>
      <vt:lpstr>Challenges or potential drawbacks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Simple Corporate Presentation</dc:title>
  <dc:creator>Sharon Hamilton</dc:creator>
  <cp:lastModifiedBy>Kathlene Burke</cp:lastModifiedBy>
  <cp:revision>16</cp:revision>
  <dcterms:created xsi:type="dcterms:W3CDTF">2006-08-16T00:00:00Z</dcterms:created>
  <dcterms:modified xsi:type="dcterms:W3CDTF">2025-01-09T13:58:26Z</dcterms:modified>
  <dc:identifier>DAGWQ4Uy1Lo</dc:identifier>
</cp:coreProperties>
</file>